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256" r:id="rId2"/>
    <p:sldId id="257" r:id="rId3"/>
    <p:sldId id="259" r:id="rId4"/>
    <p:sldId id="270" r:id="rId5"/>
    <p:sldId id="271" r:id="rId6"/>
    <p:sldId id="274" r:id="rId7"/>
    <p:sldId id="287" r:id="rId8"/>
    <p:sldId id="275" r:id="rId9"/>
    <p:sldId id="269" r:id="rId10"/>
    <p:sldId id="294" r:id="rId11"/>
    <p:sldId id="273" r:id="rId12"/>
    <p:sldId id="267" r:id="rId13"/>
    <p:sldId id="295" r:id="rId14"/>
    <p:sldId id="296" r:id="rId15"/>
    <p:sldId id="301" r:id="rId16"/>
    <p:sldId id="288" r:id="rId17"/>
    <p:sldId id="272" r:id="rId18"/>
    <p:sldId id="258" r:id="rId19"/>
    <p:sldId id="260" r:id="rId20"/>
    <p:sldId id="261" r:id="rId21"/>
    <p:sldId id="298" r:id="rId22"/>
    <p:sldId id="300" r:id="rId23"/>
    <p:sldId id="299" r:id="rId24"/>
    <p:sldId id="292" r:id="rId25"/>
    <p:sldId id="293" r:id="rId26"/>
    <p:sldId id="302" r:id="rId27"/>
    <p:sldId id="262" r:id="rId28"/>
    <p:sldId id="303" r:id="rId29"/>
    <p:sldId id="263" r:id="rId30"/>
    <p:sldId id="304" r:id="rId31"/>
    <p:sldId id="277" r:id="rId32"/>
    <p:sldId id="264" r:id="rId33"/>
    <p:sldId id="276" r:id="rId34"/>
    <p:sldId id="289" r:id="rId35"/>
    <p:sldId id="297" r:id="rId36"/>
    <p:sldId id="282" r:id="rId37"/>
    <p:sldId id="309" r:id="rId38"/>
    <p:sldId id="310" r:id="rId39"/>
    <p:sldId id="278" r:id="rId40"/>
    <p:sldId id="284" r:id="rId41"/>
    <p:sldId id="290" r:id="rId42"/>
    <p:sldId id="285" r:id="rId43"/>
    <p:sldId id="286" r:id="rId44"/>
    <p:sldId id="305" r:id="rId45"/>
    <p:sldId id="306" r:id="rId46"/>
    <p:sldId id="307" r:id="rId47"/>
    <p:sldId id="308" r:id="rId48"/>
    <p:sldId id="291" r:id="rId49"/>
    <p:sldId id="280" r:id="rId50"/>
    <p:sldId id="28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0" autoAdjust="0"/>
    <p:restoredTop sz="89880"/>
  </p:normalViewPr>
  <p:slideViewPr>
    <p:cSldViewPr snapToGrid="0">
      <p:cViewPr varScale="1">
        <p:scale>
          <a:sx n="91" d="100"/>
          <a:sy n="91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4AA0C-ADEE-F44E-AC87-FF84CC3C093C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10B29-D48E-9B47-B610-D12BB5254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0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and the listed hypothesis tests are not meant to be encyclopedic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10B29-D48E-9B47-B610-D12BB5254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positive and false negative rate are inherently linked</a:t>
            </a:r>
          </a:p>
          <a:p>
            <a:r>
              <a:rPr lang="en-US" dirty="0"/>
              <a:t>Generally, decreasing one will cause and increase in the other</a:t>
            </a:r>
          </a:p>
          <a:p>
            <a:r>
              <a:rPr lang="en-US" dirty="0"/>
              <a:t>ROC curves can be used to track how well different statistical methods (including ML methods) perform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10B29-D48E-9B47-B610-D12BB5254B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1-(1-0.05)^1000 is !00% chance of making a false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10B29-D48E-9B47-B610-D12BB5254B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1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4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7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3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8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4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1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9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CD355E-0EC6-4BF6-823B-568710C1E93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0C0A8D5-8408-486D-94C8-CEB470D17F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2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eeing-theory.brown.edu/probability-distributions/index.html#section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ychologie.hhu.de/arbeitsgruppen/allgemeine-psychologie-und-arbeitspsychologie/gpower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2:</a:t>
            </a:r>
            <a:br>
              <a:rPr lang="en-US" dirty="0"/>
            </a:br>
            <a:r>
              <a:rPr lang="en-US" dirty="0"/>
              <a:t>Statistical Prerequisites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Muriah Wheelock</a:t>
            </a:r>
          </a:p>
          <a:p>
            <a:r>
              <a:rPr lang="en-US" dirty="0"/>
              <a:t>Zack </a:t>
            </a:r>
            <a:r>
              <a:rPr lang="en-US" dirty="0" err="1"/>
              <a:t>Markow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D620D-3811-354F-AAA4-3276DBFDF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76" y="4509713"/>
            <a:ext cx="1600142" cy="160014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3EBD9EB-1620-E842-9C2B-9CD44AE90954}"/>
              </a:ext>
            </a:extLst>
          </p:cNvPr>
          <p:cNvSpPr/>
          <p:nvPr/>
        </p:nvSpPr>
        <p:spPr>
          <a:xfrm>
            <a:off x="7915118" y="4716831"/>
            <a:ext cx="3130536" cy="1174660"/>
          </a:xfrm>
          <a:prstGeom prst="wedgeRoundRectCallout">
            <a:avLst>
              <a:gd name="adj1" fmla="val -67476"/>
              <a:gd name="adj2" fmla="val 41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C996C-EC95-3444-B79E-33FE9BCB15F2}"/>
              </a:ext>
            </a:extLst>
          </p:cNvPr>
          <p:cNvSpPr txBox="1"/>
          <p:nvPr/>
        </p:nvSpPr>
        <p:spPr>
          <a:xfrm>
            <a:off x="8027914" y="4748491"/>
            <a:ext cx="3017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accent1"/>
                </a:solidFill>
              </a:rPr>
              <a:t>Please download the MATLAB code on box</a:t>
            </a:r>
          </a:p>
          <a:p>
            <a:pPr algn="just"/>
            <a:r>
              <a:rPr lang="en-US" sz="2400" b="1" dirty="0">
                <a:solidFill>
                  <a:schemeClr val="accent1"/>
                </a:solidFill>
              </a:rPr>
              <a:t>‘Stats2Examples.m’</a:t>
            </a:r>
          </a:p>
        </p:txBody>
      </p:sp>
    </p:spTree>
    <p:extLst>
      <p:ext uri="{BB962C8B-B14F-4D97-AF65-F5344CB8AC3E}">
        <p14:creationId xmlns:p14="http://schemas.microsoft.com/office/powerpoint/2010/main" val="392817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9B7740B-1607-3B47-A162-F9AE685B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45" y="2342182"/>
            <a:ext cx="3557016" cy="2667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624C7-4C84-B042-9862-CDC0C3A2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via z-Scoring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A97E7-077B-7B4F-A633-75AD89CCA714}"/>
              </a:ext>
            </a:extLst>
          </p:cNvPr>
          <p:cNvSpPr txBox="1"/>
          <p:nvPr/>
        </p:nvSpPr>
        <p:spPr>
          <a:xfrm>
            <a:off x="477079" y="5506907"/>
            <a:ext cx="392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Normal_distribution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95D20-5C9D-7A42-9A6D-FD815BCB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5" y="2230724"/>
            <a:ext cx="3982278" cy="2889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62D898-E3BA-9947-8FE2-F8EBBB196029}"/>
                  </a:ext>
                </a:extLst>
              </p:cNvPr>
              <p:cNvSpPr txBox="1"/>
              <p:nvPr/>
            </p:nvSpPr>
            <p:spPr>
              <a:xfrm>
                <a:off x="9121402" y="5085916"/>
                <a:ext cx="1373773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62D898-E3BA-9947-8FE2-F8EBBB196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402" y="5085916"/>
                <a:ext cx="1373773" cy="527580"/>
              </a:xfrm>
              <a:prstGeom prst="rect">
                <a:avLst/>
              </a:prstGeom>
              <a:blipFill>
                <a:blip r:embed="rId4"/>
                <a:stretch>
                  <a:fillRect l="-917" t="-6977" r="-642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92B4EA9-C036-774E-AFE9-8BA590DF2441}"/>
              </a:ext>
            </a:extLst>
          </p:cNvPr>
          <p:cNvSpPr txBox="1"/>
          <p:nvPr/>
        </p:nvSpPr>
        <p:spPr>
          <a:xfrm>
            <a:off x="8029781" y="5660795"/>
            <a:ext cx="385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Tells how many SDs each data value is from the mean.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478AF-C34B-064E-86E3-63231D339473}"/>
              </a:ext>
            </a:extLst>
          </p:cNvPr>
          <p:cNvSpPr txBox="1"/>
          <p:nvPr/>
        </p:nvSpPr>
        <p:spPr>
          <a:xfrm>
            <a:off x="10833904" y="4074289"/>
            <a:ext cx="1049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Outliers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1EE2D4-F1A1-6B43-BDD1-437FA6BF0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29" y="2323872"/>
            <a:ext cx="3557016" cy="2667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B366D3-97C1-7146-96F7-62423360412C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183440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DF1C9-AEFE-CE46-8216-3AB1EF57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37" y="2274716"/>
            <a:ext cx="3804042" cy="1479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Outliers in neuroimaging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2482" y="3690330"/>
            <a:ext cx="2288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et al. (2017) </a:t>
            </a:r>
            <a:r>
              <a:rPr lang="en-US" sz="1400" i="1" dirty="0"/>
              <a:t>PLOS 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684" y="1839491"/>
            <a:ext cx="4923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fMRI shift in voxels == signal intensity outliers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0" y="2228922"/>
            <a:ext cx="5176451" cy="1524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4326" y="1859590"/>
            <a:ext cx="46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fiber decoupling == signal intensity outliers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2481" y="6058709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et al. (2012) </a:t>
            </a:r>
            <a:r>
              <a:rPr lang="en-US" sz="1400" i="1" dirty="0" err="1"/>
              <a:t>NeuroImage</a:t>
            </a:r>
            <a:endParaRPr lang="en-US" sz="14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5" y="3998107"/>
            <a:ext cx="4959308" cy="207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632" y="3706089"/>
            <a:ext cx="1551053" cy="748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ADBFE-EF06-8246-9296-49691B0A6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618" y="3542949"/>
            <a:ext cx="5276643" cy="2592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D321F1-379A-7747-85EC-CD77F1B9D08E}"/>
              </a:ext>
            </a:extLst>
          </p:cNvPr>
          <p:cNvSpPr txBox="1"/>
          <p:nvPr/>
        </p:nvSpPr>
        <p:spPr>
          <a:xfrm>
            <a:off x="8288481" y="6058708"/>
            <a:ext cx="2319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Sherefati</a:t>
            </a:r>
            <a:r>
              <a:rPr lang="en-US" sz="1400" dirty="0"/>
              <a:t> et al. (2020) </a:t>
            </a:r>
            <a:r>
              <a:rPr lang="en-US" sz="1400" i="1" dirty="0" err="1"/>
              <a:t>bioRxiv</a:t>
            </a:r>
            <a:endParaRPr lang="en-US" sz="1400" i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D80046-679C-CD42-A8DD-8605B6BA9A0B}"/>
              </a:ext>
            </a:extLst>
          </p:cNvPr>
          <p:cNvCxnSpPr/>
          <p:nvPr/>
        </p:nvCxnSpPr>
        <p:spPr>
          <a:xfrm>
            <a:off x="934720" y="4602480"/>
            <a:ext cx="454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7FE5CD-B96E-8744-8A99-1E6C1A349AD6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107630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1b. Population vs Sample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population contains all members of a specified group (e.g. all people in the US)</a:t>
            </a:r>
          </a:p>
          <a:p>
            <a:pPr lvl="1"/>
            <a:r>
              <a:rPr lang="en-US" dirty="0"/>
              <a:t>E.g. 2020 is the year of the US census</a:t>
            </a:r>
          </a:p>
          <a:p>
            <a:r>
              <a:rPr lang="en-US" dirty="0"/>
              <a:t>A sample data set contains a subset of the population (e.g. people self quarantined)</a:t>
            </a:r>
          </a:p>
          <a:p>
            <a:r>
              <a:rPr lang="en-US" dirty="0"/>
              <a:t>It is not economically or practically feasible for all research to measure the population</a:t>
            </a:r>
          </a:p>
          <a:p>
            <a:pPr lvl="1"/>
            <a:r>
              <a:rPr lang="en-US" dirty="0"/>
              <a:t>15.6 billion to administer the 2020 census</a:t>
            </a:r>
          </a:p>
          <a:p>
            <a:pPr marL="0">
              <a:buNone/>
            </a:pPr>
            <a:r>
              <a:rPr lang="en-US" dirty="0"/>
              <a:t>Research utilizes random sampling from the population to estimate effects</a:t>
            </a:r>
          </a:p>
          <a:p>
            <a:pPr lvl="1"/>
            <a:r>
              <a:rPr lang="en-US" dirty="0"/>
              <a:t>e.g. online surveys poll individuals currently self-quarantined to measure anxiety</a:t>
            </a:r>
          </a:p>
          <a:p>
            <a:pPr lvl="1"/>
            <a:r>
              <a:rPr lang="en-US" dirty="0"/>
              <a:t>Use probability to make statements about the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9B662-9EBB-E945-B085-F5F888905D07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377983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4D70-868E-8D4A-8716-4CA00D9B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Example from Seeing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BE93-F8F9-344F-996F-A2BAF1A71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that you calculate about the population from a sample will be more reliable/repeatable if your sample is big (surprise!).</a:t>
            </a:r>
          </a:p>
          <a:p>
            <a:r>
              <a:rPr lang="en-US" dirty="0"/>
              <a:t>…More quantitatively, if you draw a bunch of samples, the thing you are calculating from them is a random number and has its own distribution (which depends on sample size for the reason above).</a:t>
            </a:r>
          </a:p>
          <a:p>
            <a:r>
              <a:rPr lang="en-US" dirty="0"/>
              <a:t>Example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https://seeing-theory.brown.edu/probability-distributions/index.html#section3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5BE81-E302-574A-9332-AB69E35C9174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33178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1F0B61-EDBA-E946-86E4-A796390D3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3096844"/>
            <a:ext cx="4285129" cy="279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4D70-868E-8D4A-8716-4CA00D9B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Example from Seeing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1C79B-1F6C-704B-A9B9-0B10E27B6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1865172"/>
            <a:ext cx="4285129" cy="277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B419B-ACC9-3541-A8F9-33360B828C05}"/>
              </a:ext>
            </a:extLst>
          </p:cNvPr>
          <p:cNvSpPr txBox="1"/>
          <p:nvPr/>
        </p:nvSpPr>
        <p:spPr>
          <a:xfrm>
            <a:off x="5791201" y="2079813"/>
            <a:ext cx="582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Distribution of Values</a:t>
            </a:r>
          </a:p>
          <a:p>
            <a:pPr algn="ctr"/>
            <a:r>
              <a:rPr lang="en-US" dirty="0"/>
              <a:t>Beta Dist. (a = 2.56, b = 5)</a:t>
            </a:r>
          </a:p>
          <a:p>
            <a:pPr algn="ctr"/>
            <a:r>
              <a:rPr lang="en-US" dirty="0"/>
              <a:t>Shows variability in </a:t>
            </a:r>
            <a:r>
              <a:rPr lang="en-US" i="1" dirty="0"/>
              <a:t>values across population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0B04-04FD-7149-850C-10920EE45E8D}"/>
              </a:ext>
            </a:extLst>
          </p:cNvPr>
          <p:cNvSpPr txBox="1"/>
          <p:nvPr/>
        </p:nvSpPr>
        <p:spPr>
          <a:xfrm>
            <a:off x="5791201" y="3648637"/>
            <a:ext cx="6221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 of Sample Mean (from 200 samples/’studies”) when there are </a:t>
            </a:r>
            <a:r>
              <a:rPr lang="en-US" b="1" dirty="0"/>
              <a:t>5 values per sample/study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Shows variability in the </a:t>
            </a:r>
            <a:r>
              <a:rPr lang="en-US" i="1" dirty="0"/>
              <a:t>mean that you calculate from a sample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17FEB-6DCA-284B-B834-3507B424FF2A}"/>
              </a:ext>
            </a:extLst>
          </p:cNvPr>
          <p:cNvSpPr txBox="1"/>
          <p:nvPr/>
        </p:nvSpPr>
        <p:spPr>
          <a:xfrm>
            <a:off x="5791201" y="4761287"/>
            <a:ext cx="582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 of Sample Mean (from 200 samples/’studies”) when there are </a:t>
            </a:r>
            <a:r>
              <a:rPr lang="en-US" b="1" dirty="0"/>
              <a:t>15 values per sample/study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1859A-FE57-1847-9C5A-D078EC8CC96C}"/>
              </a:ext>
            </a:extLst>
          </p:cNvPr>
          <p:cNvSpPr txBox="1"/>
          <p:nvPr/>
        </p:nvSpPr>
        <p:spPr>
          <a:xfrm>
            <a:off x="1121664" y="6449568"/>
            <a:ext cx="638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https://seeing-</a:t>
            </a:r>
            <a:r>
              <a:rPr lang="en-US" sz="1400" dirty="0" err="1">
                <a:solidFill>
                  <a:schemeClr val="bg1"/>
                </a:solidFill>
              </a:rPr>
              <a:t>theory.brown.edu</a:t>
            </a:r>
            <a:r>
              <a:rPr lang="en-US" sz="1400" dirty="0">
                <a:solidFill>
                  <a:schemeClr val="bg1"/>
                </a:solidFill>
              </a:rPr>
              <a:t>/probability-distributions/index.html#section3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8EDF5-A7BE-1F47-A94A-B31BAE949FE1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406167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1F0B61-EDBA-E946-86E4-A796390D3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3096844"/>
            <a:ext cx="4285129" cy="279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4D70-868E-8D4A-8716-4CA00D9B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Example from Seeing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1C79B-1F6C-704B-A9B9-0B10E27B6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1865172"/>
            <a:ext cx="4285129" cy="277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B419B-ACC9-3541-A8F9-33360B828C05}"/>
              </a:ext>
            </a:extLst>
          </p:cNvPr>
          <p:cNvSpPr txBox="1"/>
          <p:nvPr/>
        </p:nvSpPr>
        <p:spPr>
          <a:xfrm>
            <a:off x="5791201" y="2079813"/>
            <a:ext cx="582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Distribution of Values</a:t>
            </a:r>
          </a:p>
          <a:p>
            <a:pPr algn="ctr"/>
            <a:r>
              <a:rPr lang="en-US" dirty="0"/>
              <a:t>Beta Dist. (a = 2.56, b = 5)</a:t>
            </a:r>
          </a:p>
          <a:p>
            <a:pPr algn="ctr"/>
            <a:r>
              <a:rPr lang="en-US" dirty="0"/>
              <a:t>Shows variability in </a:t>
            </a:r>
            <a:r>
              <a:rPr lang="en-US" i="1" dirty="0"/>
              <a:t>values across population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17FEB-6DCA-284B-B834-3507B424FF2A}"/>
              </a:ext>
            </a:extLst>
          </p:cNvPr>
          <p:cNvSpPr txBox="1"/>
          <p:nvPr/>
        </p:nvSpPr>
        <p:spPr>
          <a:xfrm>
            <a:off x="5791200" y="4410527"/>
            <a:ext cx="5827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Central Limit Theorem</a:t>
            </a:r>
            <a:r>
              <a:rPr lang="en-US" b="1" dirty="0"/>
              <a:t>:</a:t>
            </a:r>
            <a:r>
              <a:rPr lang="en-US" dirty="0"/>
              <a:t> When the number of values per sample is large and the values are </a:t>
            </a:r>
            <a:r>
              <a:rPr lang="en-US" i="1" dirty="0"/>
              <a:t>independently measured</a:t>
            </a:r>
            <a:r>
              <a:rPr lang="en-US" dirty="0"/>
              <a:t>, the sample mean has a </a:t>
            </a:r>
            <a:r>
              <a:rPr lang="en-US" b="1" dirty="0"/>
              <a:t>Gaussian distribution with mean = population mean and variance = population variance/sample size</a:t>
            </a:r>
            <a:r>
              <a:rPr lang="en-US" dirty="0"/>
              <a:t>.  This is true regardless of population distribution shape!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1859A-FE57-1847-9C5A-D078EC8CC96C}"/>
              </a:ext>
            </a:extLst>
          </p:cNvPr>
          <p:cNvSpPr txBox="1"/>
          <p:nvPr/>
        </p:nvSpPr>
        <p:spPr>
          <a:xfrm>
            <a:off x="1121664" y="6449568"/>
            <a:ext cx="638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https://seeing-</a:t>
            </a:r>
            <a:r>
              <a:rPr lang="en-US" sz="1400" dirty="0" err="1">
                <a:solidFill>
                  <a:schemeClr val="bg1"/>
                </a:solidFill>
              </a:rPr>
              <a:t>theory.brown.edu</a:t>
            </a:r>
            <a:r>
              <a:rPr lang="en-US" sz="1400" dirty="0">
                <a:solidFill>
                  <a:schemeClr val="bg1"/>
                </a:solidFill>
              </a:rPr>
              <a:t>/probability-distributions/index.html#section3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CF965-29A2-D244-9401-DC88CE8B9208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371042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1b. Population vs Sample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Caveats to sampling statistics</a:t>
            </a:r>
          </a:p>
          <a:p>
            <a:pPr lvl="1"/>
            <a:r>
              <a:rPr lang="en-US" sz="2000" dirty="0"/>
              <a:t>It is an estimate of the population</a:t>
            </a:r>
          </a:p>
          <a:p>
            <a:pPr lvl="1"/>
            <a:r>
              <a:rPr lang="en-US" sz="2000" dirty="0"/>
              <a:t>Samples of small size may falsely find a true effect where there is none in the population</a:t>
            </a:r>
          </a:p>
          <a:p>
            <a:pPr lvl="1"/>
            <a:r>
              <a:rPr lang="en-US" sz="2000" dirty="0"/>
              <a:t>There is a positive publication bias in the literature</a:t>
            </a:r>
          </a:p>
          <a:p>
            <a:pPr lvl="1"/>
            <a:r>
              <a:rPr lang="en-US" sz="2000" dirty="0"/>
              <a:t>Reproducibility crisis in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BA53F-CC77-6C47-8873-A2FF3006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55" y="3717235"/>
            <a:ext cx="6227435" cy="2487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1DC8FE-17BC-2E49-B59E-1EC91245BFA0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249134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2.0 Hypothesis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8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Establishing a likelihood or confidence that a finding is true</a:t>
            </a:r>
          </a:p>
          <a:p>
            <a:pPr lvl="1"/>
            <a:r>
              <a:rPr lang="en-US" dirty="0"/>
              <a:t>The likelihood that your sample results will generalize to the population (i.e. replication)</a:t>
            </a:r>
          </a:p>
          <a:p>
            <a:r>
              <a:rPr lang="en-US" dirty="0"/>
              <a:t>Null hypothesis</a:t>
            </a:r>
          </a:p>
          <a:p>
            <a:pPr lvl="1"/>
            <a:r>
              <a:rPr lang="en-US" dirty="0"/>
              <a:t>Always the default (H0 – H ‘not’)</a:t>
            </a:r>
          </a:p>
          <a:p>
            <a:pPr lvl="1"/>
            <a:r>
              <a:rPr lang="en-US" dirty="0"/>
              <a:t>H0: there are no observable differences</a:t>
            </a:r>
          </a:p>
          <a:p>
            <a:r>
              <a:rPr lang="en-US" dirty="0"/>
              <a:t>Alternative Hypothesis</a:t>
            </a:r>
          </a:p>
          <a:p>
            <a:pPr lvl="1"/>
            <a:r>
              <a:rPr lang="en-US" dirty="0"/>
              <a:t>H1: (your hypothesis) that there are differences</a:t>
            </a:r>
          </a:p>
          <a:p>
            <a:pPr lvl="1"/>
            <a:r>
              <a:rPr lang="en-US" dirty="0"/>
              <a:t>Can be a directional hypothesis (i.e. a negative or positive effect)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B35B1-7B6D-7540-A6DE-F82812A6231F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1463526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1974" y="2008247"/>
                <a:ext cx="10791568" cy="4023360"/>
              </a:xfrm>
            </p:spPr>
            <p:txBody>
              <a:bodyPr/>
              <a:lstStyle/>
              <a:p>
                <a:pPr lvl="1"/>
                <a:r>
                  <a:rPr lang="en-US" dirty="0"/>
                  <a:t>H1: the people in this ML coffee hour have elevated anxiety </a:t>
                </a:r>
              </a:p>
              <a:p>
                <a:pPr lvl="1"/>
                <a:r>
                  <a:rPr lang="en-US" dirty="0"/>
                  <a:t>H0: the people in this ML coffee hour are normal</a:t>
                </a:r>
              </a:p>
              <a:p>
                <a:pPr marL="201168" lvl="1" indent="0">
                  <a:buNone/>
                </a:pPr>
                <a:r>
                  <a:rPr lang="en-US" dirty="0"/>
                  <a:t>What type of test?</a:t>
                </a:r>
              </a:p>
              <a:p>
                <a:pPr lvl="2"/>
                <a:r>
                  <a:rPr lang="en-US" dirty="0"/>
                  <a:t>1 sample (the people in this Zoom meeting)</a:t>
                </a:r>
              </a:p>
              <a:p>
                <a:pPr lvl="2"/>
                <a:r>
                  <a:rPr lang="en-US" dirty="0"/>
                  <a:t>One behavioral index (anxiety)</a:t>
                </a:r>
              </a:p>
              <a:p>
                <a:pPr lvl="2"/>
                <a:r>
                  <a:rPr lang="en-US" dirty="0"/>
                  <a:t>-&gt; single sample t-test (aka the one sample t-test or student’s t-test)</a:t>
                </a:r>
              </a:p>
              <a:p>
                <a:pPr marL="201168" lvl="1" indent="0">
                  <a:buNone/>
                </a:pPr>
                <a:r>
                  <a:rPr lang="en-US" dirty="0"/>
                  <a:t>Is the hypothesis directional?</a:t>
                </a:r>
              </a:p>
              <a:p>
                <a:pPr lvl="2"/>
                <a:r>
                  <a:rPr lang="en-US" dirty="0"/>
                  <a:t>Elevated anxiety</a:t>
                </a:r>
              </a:p>
              <a:p>
                <a:pPr lvl="2"/>
                <a:r>
                  <a:rPr lang="en-US" dirty="0"/>
                  <a:t>One-sided test</a:t>
                </a:r>
              </a:p>
              <a:p>
                <a:pPr marL="201168" lvl="1" indent="0">
                  <a:buNone/>
                </a:pPr>
                <a:r>
                  <a:rPr lang="en-US" dirty="0"/>
                  <a:t>Assume the Student’s t-distribution </a:t>
                </a:r>
              </a:p>
              <a:p>
                <a:pPr lvl="2"/>
                <a:r>
                  <a:rPr lang="en-US" dirty="0"/>
                  <a:t>(if using built in functions e.g. tests in SAS, R, SPSS, or </a:t>
                </a:r>
                <a:r>
                  <a:rPr lang="en-US" dirty="0" err="1"/>
                  <a:t>ttest</a:t>
                </a:r>
                <a:r>
                  <a:rPr lang="en-US" dirty="0"/>
                  <a:t> in </a:t>
                </a:r>
                <a:r>
                  <a:rPr lang="en-US" dirty="0" err="1"/>
                  <a:t>Matlab</a:t>
                </a:r>
                <a:r>
                  <a:rPr lang="en-US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200"/>
                          <m:t>x</m:t>
                        </m:r>
                        <m:r>
                          <m:rPr>
                            <m:nor/>
                          </m:rPr>
                          <a:rPr lang="en-US" sz="1200"/>
                          <m:t>̄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/√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1974" y="2008247"/>
                <a:ext cx="10791568" cy="4023360"/>
              </a:xfrm>
              <a:blipFill>
                <a:blip r:embed="rId2"/>
                <a:stretch>
                  <a:fillRect l="-1410" t="-943" b="-10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4451"/>
          <a:stretch/>
        </p:blipFill>
        <p:spPr>
          <a:xfrm>
            <a:off x="8209723" y="1923906"/>
            <a:ext cx="3435938" cy="2779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0EAC1-0DC3-FF45-ADFA-7E405845F73A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32062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Expanding on concepts from session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Testing Theory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Interpreting Hypothesis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Type I and Type II errors and Statistical Power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35E35-E4C8-5844-A7A0-857AE9FBD92B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200276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H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0</a:t>
                </a:r>
                <a:r>
                  <a:rPr lang="en-US" dirty="0">
                    <a:latin typeface="Cambria Math" panose="02040503050406030204" pitchFamily="18" charset="0"/>
                  </a:rPr>
                  <a:t>: there sample mean is equal to the population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H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: the sample mean is Not equal to the population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/>
                          <m:t>x</m:t>
                        </m:r>
                        <m:r>
                          <m:rPr>
                            <m:nor/>
                          </m:rPr>
                          <a:rPr lang="en-US"/>
                          <m:t>̄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l-GR" sz="2000" dirty="0"/>
                  <a:t>μ</a:t>
                </a:r>
                <a:r>
                  <a:rPr lang="en-US" sz="2000" dirty="0"/>
                  <a:t> : population mean</a:t>
                </a:r>
              </a:p>
              <a:p>
                <a:pPr lvl="2"/>
                <a:r>
                  <a:rPr lang="en-US" sz="2000" dirty="0"/>
                  <a:t>x̄ : the sample mean 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dirty="0"/>
                  <a:t> = sample standard deviation (i.e. variance)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1600" dirty="0"/>
                          <m:t>(</m:t>
                        </m:r>
                        <m:r>
                          <m:rPr>
                            <m:nor/>
                          </m:rPr>
                          <a:rPr lang="en-US" sz="1600" dirty="0"/>
                          <m:t>x</m:t>
                        </m:r>
                        <m:r>
                          <m:rPr>
                            <m:nor/>
                          </m:rPr>
                          <a:rPr lang="en-US" sz="1600" dirty="0"/>
                          <m:t>−</m:t>
                        </m:r>
                        <m:r>
                          <m:rPr>
                            <m:nor/>
                          </m:rPr>
                          <a:rPr lang="en-US" sz="1600" dirty="0"/>
                          <m:t>x</m:t>
                        </m:r>
                        <m:r>
                          <m:rPr>
                            <m:nor/>
                          </m:rPr>
                          <a:rPr lang="en-US" sz="1600" dirty="0"/>
                          <m:t>̄)2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2"/>
                <a:r>
                  <a:rPr lang="en-US" sz="2000" dirty="0"/>
                  <a:t>SEM = standard error of the mean aka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den>
                    </m:f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000" dirty="0"/>
                  <a:t>n: sample size</a:t>
                </a:r>
              </a:p>
              <a:p>
                <a:pPr lvl="2"/>
                <a:r>
                  <a:rPr lang="en-US" sz="2000" dirty="0"/>
                  <a:t>t: the number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the sample mean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x</m:t>
                    </m:r>
                    <m:r>
                      <m:rPr>
                        <m:nor/>
                      </m:rPr>
                      <a:rPr lang="en-US" sz="2000"/>
                      <m:t>̄</m:t>
                    </m:r>
                  </m:oMath>
                </a14:m>
                <a:r>
                  <a:rPr lang="en-US" sz="2000" dirty="0"/>
                  <a:t> is away from the </a:t>
                </a:r>
                <a:r>
                  <a:rPr lang="el-GR" sz="2000" dirty="0"/>
                  <a:t>μ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4451"/>
          <a:stretch/>
        </p:blipFill>
        <p:spPr>
          <a:xfrm>
            <a:off x="8083347" y="1947237"/>
            <a:ext cx="3656285" cy="2957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11489" y="194723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11489" y="32412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70549" y="384674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62950" y="384674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81147" y="4828330"/>
            <a:ext cx="12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(two tailed)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F3BD6-A25A-FA45-A6B4-52057562460E}"/>
              </a:ext>
            </a:extLst>
          </p:cNvPr>
          <p:cNvSpPr txBox="1"/>
          <p:nvPr/>
        </p:nvSpPr>
        <p:spPr>
          <a:xfrm>
            <a:off x="3876180" y="5638261"/>
            <a:ext cx="5032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Single Sample t-test Example in </a:t>
            </a:r>
            <a:r>
              <a:rPr lang="en-US" sz="2400" dirty="0" err="1">
                <a:solidFill>
                  <a:schemeClr val="accent1"/>
                </a:solidFill>
              </a:rPr>
              <a:t>Matlab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BFAF3-2FB4-9A44-956C-9BAD80717A06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3988060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5ECB-F4E9-554B-BA7C-24BEE53B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One-Sample t Test Example: Average Heart Rate of 36 People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E0A26-F669-634F-B317-AF4335DB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70" y="1954304"/>
            <a:ext cx="5725460" cy="429409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F02BD-7A87-0742-8BA4-F8495FD38A46}"/>
              </a:ext>
            </a:extLst>
          </p:cNvPr>
          <p:cNvCxnSpPr>
            <a:cxnSpLocks/>
          </p:cNvCxnSpPr>
          <p:nvPr/>
        </p:nvCxnSpPr>
        <p:spPr>
          <a:xfrm>
            <a:off x="5713506" y="2868705"/>
            <a:ext cx="0" cy="2832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8522DA-7C52-7943-9498-7590845E0D7F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183229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E459-F792-C340-8218-37B25FD8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Parametric vs. Non-Parametric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6D6F-71A6-5347-A886-91F426D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u="sng" dirty="0"/>
              <a:t>parametric</a:t>
            </a:r>
            <a:r>
              <a:rPr lang="en-US" dirty="0"/>
              <a:t> statistical tests assume that samples come from distributions with well-known shapes given by a few parameters (e.g., Gaussian, which is characterized by mean and variance).</a:t>
            </a:r>
          </a:p>
          <a:p>
            <a:pPr lvl="1"/>
            <a:r>
              <a:rPr lang="en-US" dirty="0"/>
              <a:t>Usually rely on estimating those parameters.</a:t>
            </a:r>
          </a:p>
          <a:p>
            <a:pPr lvl="1"/>
            <a:r>
              <a:rPr lang="en-US" dirty="0"/>
              <a:t>t-tests assume that population is Gaussian.</a:t>
            </a:r>
          </a:p>
          <a:p>
            <a:r>
              <a:rPr lang="en-US" u="sng" dirty="0"/>
              <a:t>Non-parametric</a:t>
            </a:r>
            <a:r>
              <a:rPr lang="en-US" dirty="0"/>
              <a:t> tests require fewer assumptions about distribution shape.</a:t>
            </a:r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322C4-535F-364D-B749-517BCB2D6400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220936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07C5-7361-4544-97B2-FA72890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whether your data are normally distributed?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A62D-97CF-1745-B16D-DD63603A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= 1-sample </a:t>
            </a:r>
            <a:r>
              <a:rPr lang="en-US" b="1" dirty="0"/>
              <a:t>Kolmogorov-Smirnov test</a:t>
            </a:r>
            <a:r>
              <a:rPr lang="en-US" dirty="0"/>
              <a:t>.</a:t>
            </a:r>
          </a:p>
          <a:p>
            <a:r>
              <a:rPr lang="en-US" dirty="0"/>
              <a:t>Null hypothesis = My sample came from a Gaussian distribution.</a:t>
            </a:r>
          </a:p>
          <a:p>
            <a:r>
              <a:rPr lang="en-US" dirty="0"/>
              <a:t>1-sample KS test works by comparing </a:t>
            </a:r>
            <a:r>
              <a:rPr lang="en-US" b="1" dirty="0"/>
              <a:t>cumulative distribution function</a:t>
            </a:r>
            <a:r>
              <a:rPr lang="en-US" dirty="0"/>
              <a:t> (distribution shape) of your sample to the standard Gaussian.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45B5C-C9AF-C840-A07A-D1328E088424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207944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2A06-C934-6D46-AE84-2BDC972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 (CDF): Alternative way to represent shape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BB984-4740-4842-B8DC-81DCBAED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17" y="1841533"/>
            <a:ext cx="2777923" cy="4442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92BDC7-B3E3-6346-BDC6-755B75B80932}"/>
              </a:ext>
            </a:extLst>
          </p:cNvPr>
          <p:cNvSpPr/>
          <p:nvPr/>
        </p:nvSpPr>
        <p:spPr>
          <a:xfrm>
            <a:off x="3194617" y="2668591"/>
            <a:ext cx="520860" cy="35881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DCA13-AF57-C049-B253-7A59635C7F18}"/>
              </a:ext>
            </a:extLst>
          </p:cNvPr>
          <p:cNvSpPr txBox="1"/>
          <p:nvPr/>
        </p:nvSpPr>
        <p:spPr>
          <a:xfrm>
            <a:off x="3117064" y="2663233"/>
            <a:ext cx="75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29188-E978-934C-B2BB-7B0C136C56FC}"/>
              </a:ext>
            </a:extLst>
          </p:cNvPr>
          <p:cNvSpPr/>
          <p:nvPr/>
        </p:nvSpPr>
        <p:spPr>
          <a:xfrm>
            <a:off x="3217767" y="4927582"/>
            <a:ext cx="520860" cy="358815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DA643-29CD-5A44-B376-E72C1BDCD4C7}"/>
              </a:ext>
            </a:extLst>
          </p:cNvPr>
          <p:cNvSpPr txBox="1"/>
          <p:nvPr/>
        </p:nvSpPr>
        <p:spPr>
          <a:xfrm>
            <a:off x="3102019" y="4889517"/>
            <a:ext cx="75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402EE-2840-EF46-A303-3A968ED2C077}"/>
              </a:ext>
            </a:extLst>
          </p:cNvPr>
          <p:cNvSpPr txBox="1"/>
          <p:nvPr/>
        </p:nvSpPr>
        <p:spPr>
          <a:xfrm>
            <a:off x="1092651" y="2663233"/>
            <a:ext cx="174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=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BCEC7-20C2-684A-9B55-9ADF42CF8DFC}"/>
                  </a:ext>
                </a:extLst>
              </p:cNvPr>
              <p:cNvSpPr txBox="1"/>
              <p:nvPr/>
            </p:nvSpPr>
            <p:spPr>
              <a:xfrm>
                <a:off x="34725" y="4597370"/>
                <a:ext cx="3113592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c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 = P(</a:t>
                </a:r>
                <a:r>
                  <a:rPr lang="en-US" i="1" dirty="0"/>
                  <a:t>X</a:t>
                </a:r>
                <a:r>
                  <a:rPr lang="en-US" dirty="0"/>
                  <a:t> ≤ </a:t>
                </a:r>
                <a:r>
                  <a:rPr lang="en-US" i="1" dirty="0"/>
                  <a:t>x</a:t>
                </a:r>
                <a:r>
                  <a:rPr lang="en-US" dirty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r>
                  <a:rPr lang="en-US" dirty="0"/>
                  <a:t> (Cont.)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Dsc</a:t>
                </a:r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BCEC7-20C2-684A-9B55-9ADF42CF8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5" y="4597370"/>
                <a:ext cx="3113592" cy="1030539"/>
              </a:xfrm>
              <a:prstGeom prst="rect">
                <a:avLst/>
              </a:prstGeom>
              <a:blipFill>
                <a:blip r:embed="rId3"/>
                <a:stretch>
                  <a:fillRect t="-19512" b="-5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7C21F92-7091-0D47-9DC5-AC630AA429BF}"/>
              </a:ext>
            </a:extLst>
          </p:cNvPr>
          <p:cNvSpPr/>
          <p:nvPr/>
        </p:nvSpPr>
        <p:spPr>
          <a:xfrm>
            <a:off x="2387859" y="646701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www.internalpointers.com</a:t>
            </a:r>
            <a:r>
              <a:rPr lang="en-US" sz="1200" dirty="0">
                <a:solidFill>
                  <a:schemeClr val="bg1"/>
                </a:solidFill>
              </a:rPr>
              <a:t>/post/cumulative-distribution-function-</a:t>
            </a:r>
            <a:r>
              <a:rPr lang="en-US" sz="1200" dirty="0" err="1">
                <a:solidFill>
                  <a:schemeClr val="bg1"/>
                </a:solidFill>
              </a:rPr>
              <a:t>cdf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43256-A42A-5944-B5E9-0EF2BCBE0B32}"/>
              </a:ext>
            </a:extLst>
          </p:cNvPr>
          <p:cNvSpPr txBox="1"/>
          <p:nvPr/>
        </p:nvSpPr>
        <p:spPr>
          <a:xfrm>
            <a:off x="6376499" y="1841533"/>
            <a:ext cx="542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CDF less sensitive to binning choice and reflects distribution shape when small bins are used.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395A16-33F1-774C-BB37-874D84F23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76" y="2487864"/>
            <a:ext cx="5062123" cy="3796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731623-4500-9947-8EFA-062C540AC9B8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128950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2A06-C934-6D46-AE84-2BDC972D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 (CDF): Alternative way to represent shape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C21F92-7091-0D47-9DC5-AC630AA429BF}"/>
              </a:ext>
            </a:extLst>
          </p:cNvPr>
          <p:cNvSpPr/>
          <p:nvPr/>
        </p:nvSpPr>
        <p:spPr>
          <a:xfrm>
            <a:off x="2387859" y="646701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www.internalpointers.com</a:t>
            </a:r>
            <a:r>
              <a:rPr lang="en-US" sz="1200" dirty="0">
                <a:solidFill>
                  <a:schemeClr val="bg1"/>
                </a:solidFill>
              </a:rPr>
              <a:t>/post/cumulative-distribution-function-</a:t>
            </a:r>
            <a:r>
              <a:rPr lang="en-US" sz="1200" dirty="0" err="1">
                <a:solidFill>
                  <a:schemeClr val="bg1"/>
                </a:solidFill>
              </a:rPr>
              <a:t>cdf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43256-A42A-5944-B5E9-0EF2BCBE0B32}"/>
              </a:ext>
            </a:extLst>
          </p:cNvPr>
          <p:cNvSpPr txBox="1"/>
          <p:nvPr/>
        </p:nvSpPr>
        <p:spPr>
          <a:xfrm>
            <a:off x="1182963" y="1927946"/>
            <a:ext cx="542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Discrete CDFs are always stairstep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F807E-4620-864D-9952-5B5B35E67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02" y="2487864"/>
            <a:ext cx="3835400" cy="360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D846D7-88D6-964D-A9E0-05508AD97E9A}"/>
              </a:ext>
            </a:extLst>
          </p:cNvPr>
          <p:cNvSpPr txBox="1"/>
          <p:nvPr/>
        </p:nvSpPr>
        <p:spPr>
          <a:xfrm>
            <a:off x="665800" y="3828149"/>
            <a:ext cx="15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 ≤ 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5E9DB-87F3-AF42-A437-68D049C2F0B1}"/>
              </a:ext>
            </a:extLst>
          </p:cNvPr>
          <p:cNvSpPr txBox="1"/>
          <p:nvPr/>
        </p:nvSpPr>
        <p:spPr>
          <a:xfrm>
            <a:off x="5995685" y="3555922"/>
            <a:ext cx="277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</a:t>
            </a:r>
            <a:r>
              <a:rPr lang="en-US" i="1" dirty="0"/>
              <a:t>X</a:t>
            </a:r>
            <a:r>
              <a:rPr lang="en-US" dirty="0"/>
              <a:t> = number rolled on a fair 6-sided die.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8C160-DCFC-634E-8F9B-88AEA397CFDB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2172039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07C5-7361-4544-97B2-FA72890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Kolmogorov-Smirnov Test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AB129-E77F-4149-9B6D-F4B7F213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157983"/>
            <a:ext cx="5388863" cy="4041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0F3D-0A0D-E64D-8F1C-C6811AE7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15" y="2157983"/>
            <a:ext cx="5388861" cy="4041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50DAF-AF4A-1A43-981F-7D96029D3DD3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124282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in sample distribution means (parametric)</a:t>
            </a:r>
          </a:p>
          <a:p>
            <a:pPr lvl="1"/>
            <a:r>
              <a:rPr lang="en-US" dirty="0"/>
              <a:t>Student’s t-test (one sample)</a:t>
            </a:r>
          </a:p>
          <a:p>
            <a:pPr lvl="1"/>
            <a:r>
              <a:rPr lang="en-US" dirty="0"/>
              <a:t>Independent samples t-test (two samples – assumes they do not significantly differ in variance)</a:t>
            </a:r>
          </a:p>
          <a:p>
            <a:pPr lvl="1"/>
            <a:r>
              <a:rPr lang="en-US" dirty="0"/>
              <a:t>Paired samples t-test (one group, but 2 conditions or timepoints)</a:t>
            </a:r>
          </a:p>
          <a:p>
            <a:pPr lvl="1"/>
            <a:r>
              <a:rPr lang="en-US" dirty="0"/>
              <a:t>Welch’s test (two independent groups - assumes unequal variance)</a:t>
            </a:r>
          </a:p>
          <a:p>
            <a:pPr lvl="1"/>
            <a:r>
              <a:rPr lang="en-US" dirty="0"/>
              <a:t>Analysis of Variance (ANOVA) – more on this in two weeks!</a:t>
            </a:r>
          </a:p>
          <a:p>
            <a:r>
              <a:rPr lang="en-US" dirty="0"/>
              <a:t>Differences in sample distributions (non parametric)</a:t>
            </a:r>
          </a:p>
          <a:p>
            <a:pPr lvl="1"/>
            <a:r>
              <a:rPr lang="en-US" dirty="0"/>
              <a:t>Mann-Whitney U (single or</a:t>
            </a:r>
            <a:r>
              <a:rPr lang="en-US" dirty="0">
                <a:solidFill>
                  <a:schemeClr val="tx1"/>
                </a:solidFill>
              </a:rPr>
              <a:t> two </a:t>
            </a:r>
            <a:r>
              <a:rPr lang="en-US" dirty="0"/>
              <a:t>independent groups)</a:t>
            </a:r>
          </a:p>
          <a:p>
            <a:pPr lvl="1"/>
            <a:r>
              <a:rPr lang="en-US" dirty="0"/>
              <a:t>Wilcoxon Signed-Rank (Rank sum test) (</a:t>
            </a:r>
            <a:r>
              <a:rPr lang="en-US" dirty="0">
                <a:solidFill>
                  <a:schemeClr val="tx1"/>
                </a:solidFill>
              </a:rPr>
              <a:t>single or two independent </a:t>
            </a:r>
            <a:r>
              <a:rPr lang="en-US" dirty="0"/>
              <a:t>groups)</a:t>
            </a:r>
          </a:p>
          <a:p>
            <a:pPr lvl="1"/>
            <a:r>
              <a:rPr lang="en-US" dirty="0"/>
              <a:t>Kruskal-Wallis H (two or more groups - aka ANOVA on ranks – more on this next time)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5598" y="5297236"/>
            <a:ext cx="6689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Test for uneven variance in </a:t>
            </a:r>
            <a:r>
              <a:rPr lang="en-US" sz="2800" dirty="0" err="1">
                <a:solidFill>
                  <a:schemeClr val="accent1"/>
                </a:solidFill>
              </a:rPr>
              <a:t>Matlab</a:t>
            </a:r>
            <a:r>
              <a:rPr lang="en-US" sz="2800" dirty="0">
                <a:solidFill>
                  <a:schemeClr val="accent1"/>
                </a:solidFill>
              </a:rPr>
              <a:t> (vartest2)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</a:rPr>
              <a:t>Welch’s 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84871-D237-5942-BFF8-7E5A36632D35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192844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07C5-7361-4544-97B2-FA72890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t-Test with Unequal Sample Variances (vartest2, Welch’s 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61DE7-A57B-9348-9E15-AB47B9A33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40" y="1990344"/>
            <a:ext cx="5557520" cy="4168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AB3DB-E7B4-C342-B961-27FAF46A8AD9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3308765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hypothesis testing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sample distribution shapes</a:t>
            </a:r>
          </a:p>
          <a:p>
            <a:pPr lvl="1"/>
            <a:r>
              <a:rPr lang="en-US" dirty="0"/>
              <a:t>Shapiro – Wilk </a:t>
            </a:r>
          </a:p>
          <a:p>
            <a:pPr lvl="2"/>
            <a:r>
              <a:rPr lang="en-US" dirty="0"/>
              <a:t>Test for normality – significance indicates that nonparametric statistics should be used</a:t>
            </a:r>
          </a:p>
          <a:p>
            <a:pPr lvl="2"/>
            <a:r>
              <a:rPr lang="en-US" dirty="0"/>
              <a:t>(works well with small &lt;50 or large i.e. 2000 sample size)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Kolmogorov-Smirnov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works best with large samples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MATLAB </a:t>
            </a:r>
            <a:r>
              <a:rPr lang="en-US" dirty="0" err="1">
                <a:solidFill>
                  <a:schemeClr val="tx1"/>
                </a:solidFill>
              </a:rPr>
              <a:t>kstest</a:t>
            </a:r>
            <a:r>
              <a:rPr lang="en-US" dirty="0">
                <a:solidFill>
                  <a:schemeClr val="tx1"/>
                </a:solidFill>
              </a:rPr>
              <a:t> assumes normal distribution; kstest2 is nonparametric comparison of distributions between two groups</a:t>
            </a:r>
          </a:p>
          <a:p>
            <a:r>
              <a:rPr lang="en-US" dirty="0"/>
              <a:t>Correlation (assumes two variables)</a:t>
            </a:r>
          </a:p>
          <a:p>
            <a:pPr lvl="2"/>
            <a:r>
              <a:rPr lang="en-US" dirty="0"/>
              <a:t>Pearson (parametric)</a:t>
            </a:r>
          </a:p>
          <a:p>
            <a:pPr lvl="2"/>
            <a:r>
              <a:rPr lang="en-US" dirty="0"/>
              <a:t>Spearman (non parametric)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9188" y="5177249"/>
            <a:ext cx="46538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Run kstest2 example in </a:t>
            </a:r>
            <a:r>
              <a:rPr lang="en-US" sz="2800" dirty="0" err="1">
                <a:solidFill>
                  <a:schemeClr val="accent1"/>
                </a:solidFill>
              </a:rPr>
              <a:t>Matlab</a:t>
            </a:r>
            <a:endParaRPr lang="en-US" sz="2800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(visualize CDFs for two different groups)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577F0-4BE6-2343-AA86-EC58015C8CF9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86622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Expanding on concepts from session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Fitting models to data</a:t>
            </a:r>
          </a:p>
          <a:p>
            <a:pPr marL="806958" lvl="1" indent="-514350">
              <a:buFont typeface="+mj-lt"/>
              <a:buAutoNum type="alphaLcPeriod"/>
            </a:pPr>
            <a:r>
              <a:rPr lang="en-US" dirty="0"/>
              <a:t>Error </a:t>
            </a:r>
          </a:p>
          <a:p>
            <a:pPr marL="806958" lvl="1" indent="-514350">
              <a:buFont typeface="+mj-lt"/>
              <a:buAutoNum type="alphaLcPeriod"/>
            </a:pPr>
            <a:r>
              <a:rPr lang="en-US" dirty="0"/>
              <a:t>Outliers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Population vs sample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56DED-F328-D349-9189-3FF37D8C039C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544521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07C5-7361-4544-97B2-FA72890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KS Test on Same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61DE7-A57B-9348-9E15-AB47B9A33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" y="2014728"/>
            <a:ext cx="5557520" cy="4168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81E6A-6B61-314F-A9A9-2530298A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56" y="2118360"/>
            <a:ext cx="5451856" cy="4088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975A7-7E2A-4240-99A1-93EDAF7B8891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377386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Interpreting hypothesis tests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Hypothesis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now have a</a:t>
            </a:r>
          </a:p>
          <a:p>
            <a:pPr lvl="1"/>
            <a:r>
              <a:rPr lang="en-US" dirty="0"/>
              <a:t>test statistic value</a:t>
            </a:r>
          </a:p>
          <a:p>
            <a:pPr lvl="1"/>
            <a:r>
              <a:rPr lang="en-US" dirty="0"/>
              <a:t>p value</a:t>
            </a:r>
          </a:p>
          <a:p>
            <a:r>
              <a:rPr lang="en-US" dirty="0"/>
              <a:t>What now?</a:t>
            </a:r>
          </a:p>
          <a:p>
            <a:pPr lvl="1"/>
            <a:r>
              <a:rPr lang="en-US" dirty="0"/>
              <a:t>p value indicates the likelihood that the result wasn’t due to chance</a:t>
            </a:r>
          </a:p>
          <a:p>
            <a:pPr lvl="1"/>
            <a:r>
              <a:rPr lang="en-US" dirty="0"/>
              <a:t>But is it meaningful?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0AAD7-DC4F-DA4F-97FB-522812AB70BC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1485459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Hypothesis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Statistically significant vs Clinically/Biologically meaningful</a:t>
            </a:r>
          </a:p>
          <a:p>
            <a:r>
              <a:rPr lang="en-US" dirty="0"/>
              <a:t>Large sample sizes impact test statistics</a:t>
            </a:r>
          </a:p>
          <a:p>
            <a:pPr lvl="1"/>
            <a:r>
              <a:rPr lang="en-US" dirty="0"/>
              <a:t>For example: Functional connectivity is compared between two groups of 5,000 children</a:t>
            </a:r>
          </a:p>
          <a:p>
            <a:pPr lvl="1"/>
            <a:r>
              <a:rPr lang="en-US" dirty="0"/>
              <a:t>Fc in the prefrontal cortex significantly differed between group p&lt;0.0001 M</a:t>
            </a:r>
            <a:r>
              <a:rPr lang="en-US" baseline="-25000" dirty="0"/>
              <a:t>1</a:t>
            </a:r>
            <a:r>
              <a:rPr lang="en-US" dirty="0"/>
              <a:t>=0.015 M</a:t>
            </a:r>
            <a:r>
              <a:rPr lang="en-US" baseline="-25000" dirty="0"/>
              <a:t>2</a:t>
            </a:r>
            <a:r>
              <a:rPr lang="en-US" dirty="0"/>
              <a:t>=0.016 SD=0.01</a:t>
            </a:r>
          </a:p>
          <a:p>
            <a:r>
              <a:rPr lang="en-US" dirty="0"/>
              <a:t>Effect Size</a:t>
            </a:r>
          </a:p>
          <a:p>
            <a:pPr lvl="1"/>
            <a:r>
              <a:rPr lang="en-US" dirty="0"/>
              <a:t>Magnitude of the difference</a:t>
            </a:r>
          </a:p>
          <a:p>
            <a:pPr lvl="1"/>
            <a:r>
              <a:rPr lang="en-US" dirty="0"/>
              <a:t>Raw effect size: Difference in means </a:t>
            </a:r>
          </a:p>
          <a:p>
            <a:pPr lvl="1"/>
            <a:r>
              <a:rPr lang="en-US" dirty="0"/>
              <a:t>Standardized effect size: Cohen’s d</a:t>
            </a:r>
          </a:p>
          <a:p>
            <a:pPr lvl="1"/>
            <a:r>
              <a:rPr lang="en-US" dirty="0"/>
              <a:t>Is a fc difference in means of 0.001 biologically meaningful?</a:t>
            </a:r>
          </a:p>
          <a:p>
            <a:pPr lvl="2"/>
            <a:r>
              <a:rPr lang="en-US" dirty="0"/>
              <a:t>Cohen’s d =0.1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83CE8C-771D-604C-921E-C9D4A0B3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64" y="3654879"/>
            <a:ext cx="1510392" cy="906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8B43B5-B570-B048-86F2-5CFA95578E02}"/>
              </a:ext>
            </a:extLst>
          </p:cNvPr>
          <p:cNvSpPr txBox="1"/>
          <p:nvPr/>
        </p:nvSpPr>
        <p:spPr>
          <a:xfrm>
            <a:off x="7734054" y="3590201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Two 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1676D2-D035-0148-B518-4B038D51133B}"/>
                  </a:ext>
                </a:extLst>
              </p:cNvPr>
              <p:cNvSpPr txBox="1"/>
              <p:nvPr/>
            </p:nvSpPr>
            <p:spPr>
              <a:xfrm>
                <a:off x="7734054" y="3959533"/>
                <a:ext cx="1874359" cy="86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1676D2-D035-0148-B518-4B038D51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54" y="3959533"/>
                <a:ext cx="1874359" cy="863121"/>
              </a:xfrm>
              <a:prstGeom prst="rect">
                <a:avLst/>
              </a:prstGeom>
              <a:blipFill>
                <a:blip r:embed="rId3"/>
                <a:stretch>
                  <a:fillRect l="-2013" t="-1471" r="-6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8EB31F-B20D-F64A-9409-2CFE68B0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320" y="0"/>
            <a:ext cx="3471816" cy="1488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0B871C-E54A-EA4D-A601-15ED7E0AE503}"/>
              </a:ext>
            </a:extLst>
          </p:cNvPr>
          <p:cNvSpPr txBox="1"/>
          <p:nvPr/>
        </p:nvSpPr>
        <p:spPr>
          <a:xfrm>
            <a:off x="9755148" y="1406074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11,000 children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E0A49-46F3-8D47-B868-20732492B8D0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84024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Hypothesis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Statistically significant vs Clinically/Biologically meaningful</a:t>
            </a:r>
          </a:p>
          <a:p>
            <a:r>
              <a:rPr lang="en-US" dirty="0"/>
              <a:t>Large sample sizes impact test statistics</a:t>
            </a:r>
          </a:p>
          <a:p>
            <a:pPr lvl="1"/>
            <a:r>
              <a:rPr lang="en-US" dirty="0"/>
              <a:t>For example: Functional connectivity is compared between two groups of 5,000 children</a:t>
            </a:r>
          </a:p>
          <a:p>
            <a:pPr lvl="1"/>
            <a:r>
              <a:rPr lang="en-US" dirty="0"/>
              <a:t>Fc in the prefrontal cortex significantly differed between group p&lt;0.0001 M</a:t>
            </a:r>
            <a:r>
              <a:rPr lang="en-US" baseline="-25000" dirty="0"/>
              <a:t>1</a:t>
            </a:r>
            <a:r>
              <a:rPr lang="en-US" dirty="0"/>
              <a:t>=0.015 M</a:t>
            </a:r>
            <a:r>
              <a:rPr lang="en-US" baseline="-25000" dirty="0"/>
              <a:t>2</a:t>
            </a:r>
            <a:r>
              <a:rPr lang="en-US" dirty="0"/>
              <a:t>=0.016 SD=0.01</a:t>
            </a:r>
          </a:p>
          <a:p>
            <a:r>
              <a:rPr lang="en-US" dirty="0"/>
              <a:t>Effect Size</a:t>
            </a:r>
          </a:p>
          <a:p>
            <a:pPr lvl="1"/>
            <a:r>
              <a:rPr lang="en-US" dirty="0"/>
              <a:t>Magnitude of the difference</a:t>
            </a:r>
          </a:p>
          <a:p>
            <a:pPr lvl="1"/>
            <a:r>
              <a:rPr lang="en-US" dirty="0"/>
              <a:t>Raw effect size: Difference in means </a:t>
            </a:r>
          </a:p>
          <a:p>
            <a:pPr lvl="1"/>
            <a:r>
              <a:rPr lang="en-US" dirty="0"/>
              <a:t>Standardized effect size: Cohen’s d</a:t>
            </a:r>
          </a:p>
          <a:p>
            <a:pPr lvl="1"/>
            <a:r>
              <a:rPr lang="en-US" dirty="0"/>
              <a:t>Is a fc difference in means of 0.001 biologically meaningful?</a:t>
            </a:r>
          </a:p>
          <a:p>
            <a:pPr marL="384048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D0764-9C50-004D-B75F-365E1E493931}"/>
              </a:ext>
            </a:extLst>
          </p:cNvPr>
          <p:cNvSpPr txBox="1"/>
          <p:nvPr/>
        </p:nvSpPr>
        <p:spPr>
          <a:xfrm>
            <a:off x="2418771" y="5515803"/>
            <a:ext cx="780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MATLAB example with Cohen’s d for t-test and KS test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C5640-D5AF-9742-8AD1-59B2CAFE12A5}"/>
                  </a:ext>
                </a:extLst>
              </p:cNvPr>
              <p:cNvSpPr txBox="1"/>
              <p:nvPr/>
            </p:nvSpPr>
            <p:spPr>
              <a:xfrm>
                <a:off x="10220354" y="3959533"/>
                <a:ext cx="1406282" cy="86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C5640-D5AF-9742-8AD1-59B2CAFE1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354" y="3959533"/>
                <a:ext cx="1406282" cy="863121"/>
              </a:xfrm>
              <a:prstGeom prst="rect">
                <a:avLst/>
              </a:prstGeom>
              <a:blipFill>
                <a:blip r:embed="rId2"/>
                <a:stretch>
                  <a:fillRect l="-2703" t="-1471" r="-1802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F66551-2953-8147-8B4C-655EDBD56FA0}"/>
              </a:ext>
            </a:extLst>
          </p:cNvPr>
          <p:cNvSpPr txBox="1"/>
          <p:nvPr/>
        </p:nvSpPr>
        <p:spPr>
          <a:xfrm>
            <a:off x="10422821" y="359020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Two sample 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EF953-5473-9641-B5DE-1F83593B9C44}"/>
              </a:ext>
            </a:extLst>
          </p:cNvPr>
          <p:cNvSpPr txBox="1"/>
          <p:nvPr/>
        </p:nvSpPr>
        <p:spPr>
          <a:xfrm>
            <a:off x="7734054" y="3590201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Two 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85C46-3B3A-CD47-9554-668AA6491F56}"/>
                  </a:ext>
                </a:extLst>
              </p:cNvPr>
              <p:cNvSpPr txBox="1"/>
              <p:nvPr/>
            </p:nvSpPr>
            <p:spPr>
              <a:xfrm>
                <a:off x="7734054" y="3959533"/>
                <a:ext cx="1874359" cy="86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85C46-3B3A-CD47-9554-668AA6491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54" y="3959533"/>
                <a:ext cx="1874359" cy="863121"/>
              </a:xfrm>
              <a:prstGeom prst="rect">
                <a:avLst/>
              </a:prstGeom>
              <a:blipFill>
                <a:blip r:embed="rId3"/>
                <a:stretch>
                  <a:fillRect l="-2013" t="-1471" r="-6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8642520-74A5-D449-A1AA-45FEED630276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342507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BE0F-19C6-634F-8A27-1D754894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 ≠ Statistical Significance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D280-7F59-0645-943C-9E2B7E68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3" y="2205318"/>
            <a:ext cx="5091952" cy="381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9BF7D-F31D-5849-9B3B-CC53EF4D9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64" y="2205318"/>
            <a:ext cx="5091953" cy="3818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0F400-7693-BE42-BDF5-D641EEB4D378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2182875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Hypothesis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tests use assumed null distributions.</a:t>
            </a:r>
          </a:p>
          <a:p>
            <a:r>
              <a:rPr lang="en-US" dirty="0"/>
              <a:t>What if we aren’t confident that the assumed distribution is appropriate?</a:t>
            </a:r>
          </a:p>
          <a:p>
            <a:r>
              <a:rPr lang="en-US" dirty="0"/>
              <a:t>Permutation testing can be used to create a null distribution.</a:t>
            </a:r>
          </a:p>
          <a:p>
            <a:pPr lvl="1"/>
            <a:r>
              <a:rPr lang="en-US" dirty="0"/>
              <a:t>Shuffle the ID labels for your sample 10,000 times to create a null distribution.</a:t>
            </a:r>
          </a:p>
          <a:p>
            <a:pPr lvl="1"/>
            <a:r>
              <a:rPr lang="en-US" dirty="0"/>
              <a:t>Use an appropriate test to compare your measured sample to the permuted null.</a:t>
            </a:r>
          </a:p>
          <a:p>
            <a:pPr lvl="1"/>
            <a:r>
              <a:rPr lang="en-US" dirty="0"/>
              <a:t>Logic: If your two samples come from the same distribution/population, then it should not change your results significantly if you mix up the labels telling which group each value belongs to.</a:t>
            </a:r>
          </a:p>
        </p:txBody>
      </p:sp>
    </p:spTree>
    <p:extLst>
      <p:ext uri="{BB962C8B-B14F-4D97-AF65-F5344CB8AC3E}">
        <p14:creationId xmlns:p14="http://schemas.microsoft.com/office/powerpoint/2010/main" val="341830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 Example: Difference in Means (Conceptual Illustration)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CD2EA3-1F26-A245-AF18-E3D9FAAA0C92}"/>
              </a:ext>
            </a:extLst>
          </p:cNvPr>
          <p:cNvGraphicFramePr>
            <a:graphicFrameLocks noGrp="1"/>
          </p:cNvGraphicFramePr>
          <p:nvPr/>
        </p:nvGraphicFramePr>
        <p:xfrm>
          <a:off x="208342" y="2021178"/>
          <a:ext cx="1104224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281">
                  <a:extLst>
                    <a:ext uri="{9D8B030D-6E8A-4147-A177-3AD203B41FA5}">
                      <a16:colId xmlns:a16="http://schemas.microsoft.com/office/drawing/2014/main" val="2478278174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1325343498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602200187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3035585120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2121063067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90078890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422490338"/>
                    </a:ext>
                  </a:extLst>
                </a:gridCol>
                <a:gridCol w="1380281">
                  <a:extLst>
                    <a:ext uri="{9D8B030D-6E8A-4147-A177-3AD203B41FA5}">
                      <a16:colId xmlns:a16="http://schemas.microsoft.com/office/drawing/2014/main" val="3450979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Mean1 – mean2 (test statistic)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48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9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sample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-0.23</a:t>
                      </a:r>
                    </a:p>
                    <a:p>
                      <a:r>
                        <a:rPr lang="en-US" dirty="0"/>
                        <a:t>(observed)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Permuted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4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Permuted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174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20DA51-FE1D-E14F-ACC9-FA4B8D790CD4}"/>
              </a:ext>
            </a:extLst>
          </p:cNvPr>
          <p:cNvSpPr txBox="1"/>
          <p:nvPr/>
        </p:nvSpPr>
        <p:spPr>
          <a:xfrm>
            <a:off x="9282896" y="5462350"/>
            <a:ext cx="1180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…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E588BF0-DEC5-5C47-9299-15AC230E144B}"/>
              </a:ext>
            </a:extLst>
          </p:cNvPr>
          <p:cNvSpPr/>
          <p:nvPr/>
        </p:nvSpPr>
        <p:spPr>
          <a:xfrm>
            <a:off x="11250590" y="4004840"/>
            <a:ext cx="254645" cy="20115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C5370-3B1E-204D-B0BE-3DF7B6453180}"/>
              </a:ext>
            </a:extLst>
          </p:cNvPr>
          <p:cNvSpPr txBox="1"/>
          <p:nvPr/>
        </p:nvSpPr>
        <p:spPr>
          <a:xfrm>
            <a:off x="11377384" y="4710578"/>
            <a:ext cx="82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Null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54597-99EA-8345-BC99-3C4DF200BF6D}"/>
              </a:ext>
            </a:extLst>
          </p:cNvPr>
          <p:cNvSpPr txBox="1"/>
          <p:nvPr/>
        </p:nvSpPr>
        <p:spPr>
          <a:xfrm>
            <a:off x="11111175" y="3336169"/>
            <a:ext cx="121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Observed</a:t>
            </a:r>
          </a:p>
          <a:p>
            <a:pPr algn="ctr"/>
            <a:r>
              <a:rPr lang="en-US" sz="1600" dirty="0"/>
              <a:t>Value </a:t>
            </a:r>
          </a:p>
        </p:txBody>
      </p:sp>
    </p:spTree>
    <p:extLst>
      <p:ext uri="{BB962C8B-B14F-4D97-AF65-F5344CB8AC3E}">
        <p14:creationId xmlns:p14="http://schemas.microsoft.com/office/powerpoint/2010/main" val="335818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Permutation Test Example: Difference in 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E017A-C76E-6A40-9220-DCC6D443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37" y="1953228"/>
            <a:ext cx="5554562" cy="41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70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4.0 Type I and II 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7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Fitting Models to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 we talked a lot about different data models which can be estimated using functions f(x)</a:t>
            </a:r>
          </a:p>
          <a:p>
            <a:pPr lvl="1"/>
            <a:r>
              <a:rPr lang="en-US" dirty="0"/>
              <a:t>Gaussian (normal) distribution</a:t>
            </a:r>
          </a:p>
          <a:p>
            <a:pPr lvl="1"/>
            <a:r>
              <a:rPr lang="en-US" dirty="0"/>
              <a:t>Gamma variate function (used to model BOLD and DOT responses to stimuli)</a:t>
            </a:r>
          </a:p>
          <a:p>
            <a:pPr lvl="1"/>
            <a:r>
              <a:rPr lang="en-US" dirty="0"/>
              <a:t>Cumulative distribution function </a:t>
            </a:r>
          </a:p>
          <a:p>
            <a:r>
              <a:rPr lang="en-US" dirty="0"/>
              <a:t>However, fitting functions to real (measured) data results in error</a:t>
            </a:r>
          </a:p>
          <a:p>
            <a:pPr lvl="1"/>
            <a:r>
              <a:rPr lang="en-US" dirty="0"/>
              <a:t>Error variance (e.g. standard deviation, standard error of the mean)</a:t>
            </a:r>
          </a:p>
        </p:txBody>
      </p:sp>
      <p:pic>
        <p:nvPicPr>
          <p:cNvPr id="1026" name="Picture 2" descr="Image result for dog height standard devi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919" y="4338724"/>
            <a:ext cx="4892590" cy="163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934F0-3A1D-214F-9FC2-1E44B222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051" y="4219021"/>
            <a:ext cx="2803998" cy="1878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9FC81-5C73-D74B-A869-873626DBB4CB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2031704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1: the incorrect rejection of a true null hypothesis</a:t>
            </a:r>
          </a:p>
          <a:p>
            <a:pPr lvl="1"/>
            <a:r>
              <a:rPr lang="en-US" dirty="0"/>
              <a:t>false positive</a:t>
            </a:r>
          </a:p>
          <a:p>
            <a:pPr lvl="1"/>
            <a:r>
              <a:rPr lang="en-US" dirty="0"/>
              <a:t>Alpha level</a:t>
            </a:r>
          </a:p>
          <a:p>
            <a:r>
              <a:rPr lang="en-US" dirty="0"/>
              <a:t>Type 2: The incorrect failure to reject the null hypothesis </a:t>
            </a:r>
          </a:p>
          <a:p>
            <a:pPr lvl="1"/>
            <a:r>
              <a:rPr lang="en-US" dirty="0"/>
              <a:t>false negative</a:t>
            </a:r>
          </a:p>
          <a:p>
            <a:pPr lvl="1"/>
            <a:r>
              <a:rPr lang="en-US" dirty="0"/>
              <a:t>Beta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69361-27CF-D748-8779-BC103FF7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655" y="2521537"/>
            <a:ext cx="4477789" cy="3555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C033A-9D20-1F47-9ECA-40F1286B9DCB}"/>
              </a:ext>
            </a:extLst>
          </p:cNvPr>
          <p:cNvSpPr txBox="1"/>
          <p:nvPr/>
        </p:nvSpPr>
        <p:spPr>
          <a:xfrm>
            <a:off x="10871857" y="607681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8CA9C-9A1B-E34E-A94D-21CC5057E563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3169982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C033A-9D20-1F47-9ECA-40F1286B9DCB}"/>
              </a:ext>
            </a:extLst>
          </p:cNvPr>
          <p:cNvSpPr txBox="1"/>
          <p:nvPr/>
        </p:nvSpPr>
        <p:spPr>
          <a:xfrm>
            <a:off x="4498765" y="6007593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34923-A8B7-D44B-94DA-01D66ACB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68" y="1878361"/>
            <a:ext cx="5113349" cy="4129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6E989-EC3D-6845-B6F6-D90AE797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15" y="2098964"/>
            <a:ext cx="5602662" cy="3908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A0E0C-BE91-0C40-A650-1644F113C04D}"/>
              </a:ext>
            </a:extLst>
          </p:cNvPr>
          <p:cNvSpPr txBox="1"/>
          <p:nvPr/>
        </p:nvSpPr>
        <p:spPr>
          <a:xfrm>
            <a:off x="1814945" y="4765963"/>
            <a:ext cx="483886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AD992-922D-0649-A199-7564BF559400}"/>
              </a:ext>
            </a:extLst>
          </p:cNvPr>
          <p:cNvSpPr txBox="1"/>
          <p:nvPr/>
        </p:nvSpPr>
        <p:spPr>
          <a:xfrm>
            <a:off x="3595543" y="5959056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C97C6-A0B5-D84C-8029-32410EAF6C8B}"/>
              </a:ext>
            </a:extLst>
          </p:cNvPr>
          <p:cNvSpPr txBox="1"/>
          <p:nvPr/>
        </p:nvSpPr>
        <p:spPr>
          <a:xfrm>
            <a:off x="4076006" y="3512311"/>
            <a:ext cx="1722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Test Statistic (TS)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19390-650F-B84A-840E-A38881818AE8}"/>
              </a:ext>
            </a:extLst>
          </p:cNvPr>
          <p:cNvSpPr txBox="1"/>
          <p:nvPr/>
        </p:nvSpPr>
        <p:spPr>
          <a:xfrm>
            <a:off x="621558" y="2472518"/>
            <a:ext cx="143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PDF of TS if H0 is 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6F4D-D62A-BF4A-A9E8-554A0AB80C40}"/>
              </a:ext>
            </a:extLst>
          </p:cNvPr>
          <p:cNvSpPr txBox="1"/>
          <p:nvPr/>
        </p:nvSpPr>
        <p:spPr>
          <a:xfrm>
            <a:off x="3075783" y="2460943"/>
            <a:ext cx="143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PDF of TS if H1 is 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30FE4-436C-454D-AC9E-CCC730FA0876}"/>
              </a:ext>
            </a:extLst>
          </p:cNvPr>
          <p:cNvSpPr txBox="1"/>
          <p:nvPr/>
        </p:nvSpPr>
        <p:spPr>
          <a:xfrm>
            <a:off x="4327765" y="1981540"/>
            <a:ext cx="181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D10B5-89BD-0943-A159-C84CFFD2303C}"/>
              </a:ext>
            </a:extLst>
          </p:cNvPr>
          <p:cNvSpPr txBox="1"/>
          <p:nvPr/>
        </p:nvSpPr>
        <p:spPr>
          <a:xfrm>
            <a:off x="1273216" y="1670109"/>
            <a:ext cx="232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Threshold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38854-B89F-624C-BC14-3A11A22D1968}"/>
              </a:ext>
            </a:extLst>
          </p:cNvPr>
          <p:cNvSpPr txBox="1"/>
          <p:nvPr/>
        </p:nvSpPr>
        <p:spPr>
          <a:xfrm>
            <a:off x="6877087" y="2039441"/>
            <a:ext cx="46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Receiver-Operator Characteristic (ROC)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52CF3-F258-EA43-A4AF-6905040181BF}"/>
              </a:ext>
            </a:extLst>
          </p:cNvPr>
          <p:cNvSpPr txBox="1"/>
          <p:nvPr/>
        </p:nvSpPr>
        <p:spPr>
          <a:xfrm>
            <a:off x="11739632" y="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ZM</a:t>
            </a:r>
          </a:p>
        </p:txBody>
      </p:sp>
    </p:spTree>
    <p:extLst>
      <p:ext uri="{BB962C8B-B14F-4D97-AF65-F5344CB8AC3E}">
        <p14:creationId xmlns:p14="http://schemas.microsoft.com/office/powerpoint/2010/main" val="689765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is the probability of correctly rejecting the null hypothesis </a:t>
            </a:r>
          </a:p>
          <a:p>
            <a:pPr lvl="1"/>
            <a:r>
              <a:rPr lang="en-US" dirty="0"/>
              <a:t>(i.e. avoiding a type II error) </a:t>
            </a:r>
          </a:p>
          <a:p>
            <a:pPr lvl="1"/>
            <a:r>
              <a:rPr lang="en-US" dirty="0"/>
              <a:t>The probability of not making a type II error is 1-β</a:t>
            </a:r>
          </a:p>
          <a:p>
            <a:pPr lvl="1"/>
            <a:r>
              <a:rPr lang="en-US" dirty="0"/>
              <a:t>Standard research practice sets beta at 0.8-0.9 (i.e. 10-20% chance of a false negative)</a:t>
            </a:r>
          </a:p>
          <a:p>
            <a:pPr lvl="1"/>
            <a:r>
              <a:rPr lang="en-US" dirty="0"/>
              <a:t>Typically used in grant applications to justify choice of sample size</a:t>
            </a:r>
          </a:p>
          <a:p>
            <a:pPr lvl="2"/>
            <a:r>
              <a:rPr lang="en-US" dirty="0"/>
              <a:t>given measured effect size (prelim data or published effect size in literature)</a:t>
            </a:r>
          </a:p>
          <a:p>
            <a:pPr lvl="2"/>
            <a:r>
              <a:rPr lang="en-US" dirty="0"/>
              <a:t>Alpha 0.05</a:t>
            </a:r>
          </a:p>
          <a:p>
            <a:pPr lvl="2"/>
            <a:r>
              <a:rPr lang="en-US" dirty="0"/>
              <a:t>Power of .8 to detect an effect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BCEAC-2172-6143-AECB-276EC7D05139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F3BC7-F55F-5743-81CE-5C5FF926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46" y="3492352"/>
            <a:ext cx="4544610" cy="27297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ECE044-04F9-3946-99BE-1ABC728DE374}"/>
              </a:ext>
            </a:extLst>
          </p:cNvPr>
          <p:cNvSpPr/>
          <p:nvPr/>
        </p:nvSpPr>
        <p:spPr>
          <a:xfrm>
            <a:off x="798786" y="56543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http://www.psychologie.hhu.de/arbeitsgruppen/allgemeine-psychologie-und-arbeitspsychologie/gpower.html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0FCE1-B217-014B-8A7B-50FCE917EB81}"/>
              </a:ext>
            </a:extLst>
          </p:cNvPr>
          <p:cNvSpPr txBox="1"/>
          <p:nvPr/>
        </p:nvSpPr>
        <p:spPr>
          <a:xfrm>
            <a:off x="924910" y="5318234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G*Power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67732-9CB9-684C-8A5F-1B69F0F651DE}"/>
              </a:ext>
            </a:extLst>
          </p:cNvPr>
          <p:cNvSpPr txBox="1"/>
          <p:nvPr/>
        </p:nvSpPr>
        <p:spPr>
          <a:xfrm>
            <a:off x="924910" y="492441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Matlab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sampsizepwr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99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run more than one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>
              <a:buNone/>
            </a:pPr>
            <a:r>
              <a:rPr lang="en-US" dirty="0"/>
              <a:t>Running multiple tests on a single dataset or under a single hypothesis is a ‘family’ of tests</a:t>
            </a:r>
          </a:p>
          <a:p>
            <a:pPr lvl="1"/>
            <a:r>
              <a:rPr lang="en-US" dirty="0"/>
              <a:t>Example: Testing the effect of forepaw stimulation on all pixels in the field of view</a:t>
            </a:r>
          </a:p>
          <a:p>
            <a:pPr marL="0">
              <a:buNone/>
            </a:pPr>
            <a:r>
              <a:rPr lang="en-US" dirty="0"/>
              <a:t>Running more than one hypothesis test increases the odds of falsely rejecting the null</a:t>
            </a:r>
          </a:p>
          <a:p>
            <a:pPr lvl="1"/>
            <a:r>
              <a:rPr lang="en-US" dirty="0"/>
              <a:t>Example: Alpha of 0.05 controls the false positive rate at 5% for each pixel</a:t>
            </a:r>
          </a:p>
          <a:p>
            <a:pPr lvl="1"/>
            <a:r>
              <a:rPr lang="en-US" dirty="0"/>
              <a:t>For 1000 tests with p&lt;0.05, 50 tests will be false positives</a:t>
            </a:r>
          </a:p>
          <a:p>
            <a:pPr lvl="1"/>
            <a:r>
              <a:rPr lang="en-US" dirty="0"/>
              <a:t>P(making at least 1 false positive based on running m tests) = 1-(1-alpha)</a:t>
            </a:r>
            <a:r>
              <a:rPr lang="en-US" baseline="30000" dirty="0"/>
              <a:t>m</a:t>
            </a:r>
          </a:p>
          <a:p>
            <a:r>
              <a:rPr lang="en-US" dirty="0"/>
              <a:t>Approaches to Multiple Comparisons Correction (MCC)</a:t>
            </a:r>
          </a:p>
          <a:p>
            <a:pPr lvl="1"/>
            <a:r>
              <a:rPr lang="en-US" dirty="0"/>
              <a:t>Family Wise Error (FWE) correction</a:t>
            </a:r>
          </a:p>
          <a:p>
            <a:pPr lvl="2"/>
            <a:r>
              <a:rPr lang="en-US" dirty="0" err="1"/>
              <a:t>Bonferoni</a:t>
            </a:r>
            <a:r>
              <a:rPr lang="en-US" dirty="0"/>
              <a:t> = alpha/n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Holmes Bonferroni = ranked alpha/n</a:t>
            </a:r>
          </a:p>
          <a:p>
            <a:pPr lvl="1"/>
            <a:r>
              <a:rPr lang="en-US" dirty="0"/>
              <a:t>False discovery rate (1995)</a:t>
            </a:r>
          </a:p>
          <a:p>
            <a:pPr lvl="2"/>
            <a:r>
              <a:rPr lang="en-US" dirty="0" err="1"/>
              <a:t>Benjamini</a:t>
            </a:r>
            <a:r>
              <a:rPr lang="en-US" dirty="0"/>
              <a:t>-Hochberg or </a:t>
            </a:r>
            <a:r>
              <a:rPr lang="en-US" dirty="0" err="1"/>
              <a:t>Storey</a:t>
            </a:r>
            <a:r>
              <a:rPr lang="en-US" dirty="0"/>
              <a:t> 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Matlab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 err="1">
                <a:solidFill>
                  <a:schemeClr val="tx1"/>
                </a:solidFill>
              </a:rPr>
              <a:t>mafdr.m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fdr_bh.m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BB820-0DE7-9B4B-9B68-66651FC1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376" y="3797082"/>
            <a:ext cx="2606041" cy="1744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A64C5-C89D-0541-8D6E-E0AEA27B8D19}"/>
              </a:ext>
            </a:extLst>
          </p:cNvPr>
          <p:cNvSpPr txBox="1"/>
          <p:nvPr/>
        </p:nvSpPr>
        <p:spPr>
          <a:xfrm>
            <a:off x="9972552" y="3427750"/>
            <a:ext cx="107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099A9-89CF-B947-BBCD-76BF463B50D9}"/>
              </a:ext>
            </a:extLst>
          </p:cNvPr>
          <p:cNvSpPr txBox="1"/>
          <p:nvPr/>
        </p:nvSpPr>
        <p:spPr>
          <a:xfrm>
            <a:off x="9508363" y="5541283"/>
            <a:ext cx="2405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Shim et al. (2018) </a:t>
            </a:r>
            <a:r>
              <a:rPr lang="en-US" sz="1200" i="1" dirty="0" err="1"/>
              <a:t>NeuroImage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E527A-EA0A-0843-B394-22CEE9260884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22639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E0B0-F89B-ED47-A4E5-BD7FC042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 Correction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D4BF33-8FE0-4742-A74A-D7B9D561A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671085"/>
              </p:ext>
            </p:extLst>
          </p:nvPr>
        </p:nvGraphicFramePr>
        <p:xfrm>
          <a:off x="5305277" y="1869584"/>
          <a:ext cx="1642405" cy="4338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2405">
                  <a:extLst>
                    <a:ext uri="{9D8B030D-6E8A-4147-A177-3AD203B41FA5}">
                      <a16:colId xmlns:a16="http://schemas.microsoft.com/office/drawing/2014/main" val="1758774153"/>
                    </a:ext>
                  </a:extLst>
                </a:gridCol>
              </a:tblGrid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Measured p-values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311933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0.01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963087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641361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234439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0.014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05754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081151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2719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79001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63224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94611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536314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414306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66355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497277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0.0004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90245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154146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123160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013359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0.00043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564071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900296"/>
                  </a:ext>
                </a:extLst>
              </a:tr>
              <a:tr h="17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0.025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323977"/>
                  </a:ext>
                </a:extLst>
              </a:tr>
              <a:tr h="325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Alpha = 0.05 for 20 tests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53" marR="8253" marT="82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81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607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7F3-7510-984C-AC4B-AB5C70869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986" y="77131"/>
            <a:ext cx="10058400" cy="784717"/>
          </a:xfrm>
        </p:spPr>
        <p:txBody>
          <a:bodyPr/>
          <a:lstStyle/>
          <a:p>
            <a:r>
              <a:rPr lang="en-US" dirty="0"/>
              <a:t>Bonferroni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9926EA-CADA-D246-8FA4-665FA94E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14605"/>
              </p:ext>
            </p:extLst>
          </p:nvPr>
        </p:nvGraphicFramePr>
        <p:xfrm>
          <a:off x="3689131" y="1222353"/>
          <a:ext cx="4950372" cy="4669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168">
                  <a:extLst>
                    <a:ext uri="{9D8B030D-6E8A-4147-A177-3AD203B41FA5}">
                      <a16:colId xmlns:a16="http://schemas.microsoft.com/office/drawing/2014/main" val="3983804429"/>
                    </a:ext>
                  </a:extLst>
                </a:gridCol>
                <a:gridCol w="1865482">
                  <a:extLst>
                    <a:ext uri="{9D8B030D-6E8A-4147-A177-3AD203B41FA5}">
                      <a16:colId xmlns:a16="http://schemas.microsoft.com/office/drawing/2014/main" val="288477781"/>
                    </a:ext>
                  </a:extLst>
                </a:gridCol>
                <a:gridCol w="1116722">
                  <a:extLst>
                    <a:ext uri="{9D8B030D-6E8A-4147-A177-3AD203B41FA5}">
                      <a16:colId xmlns:a16="http://schemas.microsoft.com/office/drawing/2014/main" val="1608350001"/>
                    </a:ext>
                  </a:extLst>
                </a:gridCol>
              </a:tblGrid>
              <a:tr h="214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Measured p-values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Bonferroni threshold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sng" strike="noStrike" dirty="0">
                          <a:effectLst/>
                        </a:rPr>
                        <a:t>Significant?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67714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218415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7598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251019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717208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314888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0.0023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316764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127196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167035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284755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7415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59612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78769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587919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0.0004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807350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426325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88416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116370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0.00043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0.00043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027712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2347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33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540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7F3-7510-984C-AC4B-AB5C70869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986" y="77131"/>
            <a:ext cx="10058400" cy="784717"/>
          </a:xfrm>
        </p:spPr>
        <p:txBody>
          <a:bodyPr/>
          <a:lstStyle/>
          <a:p>
            <a:r>
              <a:rPr lang="en-US" dirty="0"/>
              <a:t>Holms-Bonferroni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F0F3C1-EF85-7143-956C-5C279DE75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22057"/>
              </p:ext>
            </p:extLst>
          </p:nvPr>
        </p:nvGraphicFramePr>
        <p:xfrm>
          <a:off x="3844925" y="1417638"/>
          <a:ext cx="4248041" cy="4022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373">
                  <a:extLst>
                    <a:ext uri="{9D8B030D-6E8A-4147-A177-3AD203B41FA5}">
                      <a16:colId xmlns:a16="http://schemas.microsoft.com/office/drawing/2014/main" val="3898379101"/>
                    </a:ext>
                  </a:extLst>
                </a:gridCol>
                <a:gridCol w="831005">
                  <a:extLst>
                    <a:ext uri="{9D8B030D-6E8A-4147-A177-3AD203B41FA5}">
                      <a16:colId xmlns:a16="http://schemas.microsoft.com/office/drawing/2014/main" val="2908049402"/>
                    </a:ext>
                  </a:extLst>
                </a:gridCol>
                <a:gridCol w="1387366">
                  <a:extLst>
                    <a:ext uri="{9D8B030D-6E8A-4147-A177-3AD203B41FA5}">
                      <a16:colId xmlns:a16="http://schemas.microsoft.com/office/drawing/2014/main" val="2234571538"/>
                    </a:ext>
                  </a:extLst>
                </a:gridCol>
                <a:gridCol w="809297">
                  <a:extLst>
                    <a:ext uri="{9D8B030D-6E8A-4147-A177-3AD203B41FA5}">
                      <a16:colId xmlns:a16="http://schemas.microsoft.com/office/drawing/2014/main" val="1956886905"/>
                    </a:ext>
                  </a:extLst>
                </a:gridCol>
              </a:tblGrid>
              <a:tr h="191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Measured p-values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Rank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Holm-Bonferroni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Significant?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554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0.0004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58384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0.00043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0.00043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98884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07432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20809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81458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96062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54846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440465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76045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78323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41950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2715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77125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55452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97364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83515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16754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7833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06454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6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18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7F3-7510-984C-AC4B-AB5C70869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986" y="77131"/>
            <a:ext cx="10058400" cy="784717"/>
          </a:xfrm>
        </p:spPr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-Hochberg FDR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D38A9-6FFB-DD40-823F-F2B6DBDC294E}"/>
              </a:ext>
            </a:extLst>
          </p:cNvPr>
          <p:cNvSpPr txBox="1"/>
          <p:nvPr/>
        </p:nvSpPr>
        <p:spPr>
          <a:xfrm>
            <a:off x="5239407" y="993494"/>
            <a:ext cx="1482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(rank/n tests)*alpha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EE74DA-0B13-6E43-8042-5FD21836F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125649"/>
              </p:ext>
            </p:extLst>
          </p:nvPr>
        </p:nvGraphicFramePr>
        <p:xfrm>
          <a:off x="2669245" y="1270493"/>
          <a:ext cx="6117404" cy="4669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2584">
                  <a:extLst>
                    <a:ext uri="{9D8B030D-6E8A-4147-A177-3AD203B41FA5}">
                      <a16:colId xmlns:a16="http://schemas.microsoft.com/office/drawing/2014/main" val="3487981665"/>
                    </a:ext>
                  </a:extLst>
                </a:gridCol>
                <a:gridCol w="986800">
                  <a:extLst>
                    <a:ext uri="{9D8B030D-6E8A-4147-A177-3AD203B41FA5}">
                      <a16:colId xmlns:a16="http://schemas.microsoft.com/office/drawing/2014/main" val="3573717426"/>
                    </a:ext>
                  </a:extLst>
                </a:gridCol>
                <a:gridCol w="1361103">
                  <a:extLst>
                    <a:ext uri="{9D8B030D-6E8A-4147-A177-3AD203B41FA5}">
                      <a16:colId xmlns:a16="http://schemas.microsoft.com/office/drawing/2014/main" val="2906107495"/>
                    </a:ext>
                  </a:extLst>
                </a:gridCol>
                <a:gridCol w="986800">
                  <a:extLst>
                    <a:ext uri="{9D8B030D-6E8A-4147-A177-3AD203B41FA5}">
                      <a16:colId xmlns:a16="http://schemas.microsoft.com/office/drawing/2014/main" val="3258079235"/>
                    </a:ext>
                  </a:extLst>
                </a:gridCol>
                <a:gridCol w="1240117">
                  <a:extLst>
                    <a:ext uri="{9D8B030D-6E8A-4147-A177-3AD203B41FA5}">
                      <a16:colId xmlns:a16="http://schemas.microsoft.com/office/drawing/2014/main" val="1257554862"/>
                    </a:ext>
                  </a:extLst>
                </a:gridCol>
              </a:tblGrid>
              <a:tr h="191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Measured p-values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>
                          <a:effectLst/>
                        </a:rPr>
                        <a:t>Rank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FDR p threshold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Significant?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FDR adjusted p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53090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0.0004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0.008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7259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0.00043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0.00043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0.004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01642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76894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0.0023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0.0023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4895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4085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0.005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0.017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878114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11220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0.009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0.023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89617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0.022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95177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0507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0.01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4877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012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0.014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0.022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167884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0.036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89681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07618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73762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45276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61499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1793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9" marR="8979" marT="897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848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32D314-FE1C-5641-AA02-08C9815B0A09}"/>
              </a:ext>
            </a:extLst>
          </p:cNvPr>
          <p:cNvSpPr txBox="1"/>
          <p:nvPr/>
        </p:nvSpPr>
        <p:spPr>
          <a:xfrm>
            <a:off x="7430054" y="999016"/>
            <a:ext cx="150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p-value*n tests/rank</a:t>
            </a:r>
          </a:p>
        </p:txBody>
      </p:sp>
    </p:spTree>
    <p:extLst>
      <p:ext uri="{BB962C8B-B14F-4D97-AF65-F5344CB8AC3E}">
        <p14:creationId xmlns:p14="http://schemas.microsoft.com/office/powerpoint/2010/main" val="1687312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Correction for control of MCC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BF2E2D-29A9-9747-ACA2-BAC37998000E}"/>
              </a:ext>
            </a:extLst>
          </p:cNvPr>
          <p:cNvGrpSpPr/>
          <p:nvPr/>
        </p:nvGrpSpPr>
        <p:grpSpPr>
          <a:xfrm>
            <a:off x="6126480" y="2100436"/>
            <a:ext cx="5797247" cy="2934016"/>
            <a:chOff x="4544932" y="3271586"/>
            <a:chExt cx="3632117" cy="17704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17F3F3-A0AD-F94F-9835-89D69FAB3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5921" y="3660148"/>
              <a:ext cx="1600200" cy="1104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D39EA6-4C49-E64F-94BE-4FFE20786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4932" y="3660148"/>
              <a:ext cx="1650850" cy="1104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D06625-BC4E-4B49-9D00-167EDB46B1F3}"/>
                </a:ext>
              </a:extLst>
            </p:cNvPr>
            <p:cNvSpPr txBox="1"/>
            <p:nvPr/>
          </p:nvSpPr>
          <p:spPr>
            <a:xfrm>
              <a:off x="5079279" y="3410085"/>
              <a:ext cx="938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T-values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6C9A5-A081-704C-8398-9AE325250430}"/>
                </a:ext>
              </a:extLst>
            </p:cNvPr>
            <p:cNvSpPr txBox="1"/>
            <p:nvPr/>
          </p:nvSpPr>
          <p:spPr>
            <a:xfrm>
              <a:off x="6085643" y="4765048"/>
              <a:ext cx="2091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Shim et al. (2018) </a:t>
              </a:r>
              <a:r>
                <a:rPr lang="en-US" sz="1200" i="1" dirty="0" err="1"/>
                <a:t>NeuroImage</a:t>
              </a:r>
              <a:endParaRPr lang="en-US" sz="1200" i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8659A8-3999-5649-8266-D88DD9DD181A}"/>
                </a:ext>
              </a:extLst>
            </p:cNvPr>
            <p:cNvSpPr txBox="1"/>
            <p:nvPr/>
          </p:nvSpPr>
          <p:spPr>
            <a:xfrm>
              <a:off x="6196854" y="3271586"/>
              <a:ext cx="18546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FWE p&lt;0.05</a:t>
              </a:r>
            </a:p>
            <a:p>
              <a:pPr algn="ctr"/>
              <a:r>
                <a:rPr lang="en-US" dirty="0"/>
                <a:t>Cluster correction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191EDD-A874-2B45-9833-D59E8228C25C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F11201-06DB-F64A-A250-72C9E109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75" y="5746303"/>
            <a:ext cx="3407484" cy="591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73A01-AD3C-8142-8B6F-A4C65C691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510" y="1913675"/>
            <a:ext cx="3212743" cy="3425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9A570-15E6-3C4D-A7FD-A05E391785BF}"/>
              </a:ext>
            </a:extLst>
          </p:cNvPr>
          <p:cNvSpPr txBox="1"/>
          <p:nvPr/>
        </p:nvSpPr>
        <p:spPr>
          <a:xfrm>
            <a:off x="7148512" y="5154388"/>
            <a:ext cx="357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Analysis of Functional Images (AFNI)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9C3D6-66E4-3649-9BDE-BA4B34660F60}"/>
              </a:ext>
            </a:extLst>
          </p:cNvPr>
          <p:cNvSpPr txBox="1"/>
          <p:nvPr/>
        </p:nvSpPr>
        <p:spPr>
          <a:xfrm>
            <a:off x="1713187" y="5444456"/>
            <a:ext cx="2522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Hassanpour</a:t>
            </a:r>
            <a:r>
              <a:rPr lang="en-US" sz="1200" dirty="0"/>
              <a:t> et al. (2015) </a:t>
            </a:r>
            <a:r>
              <a:rPr lang="en-US" sz="1200" i="1" dirty="0" err="1"/>
              <a:t>NeuroImage</a:t>
            </a:r>
            <a:endParaRPr lang="en-US" sz="12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35678-5233-CA48-8B27-2980E1C0BD16}"/>
              </a:ext>
            </a:extLst>
          </p:cNvPr>
          <p:cNvSpPr txBox="1"/>
          <p:nvPr/>
        </p:nvSpPr>
        <p:spPr>
          <a:xfrm>
            <a:off x="1963021" y="1871529"/>
            <a:ext cx="365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Statistical Parametric Mapping (SPM)</a:t>
            </a:r>
          </a:p>
        </p:txBody>
      </p:sp>
    </p:spTree>
    <p:extLst>
      <p:ext uri="{BB962C8B-B14F-4D97-AF65-F5344CB8AC3E}">
        <p14:creationId xmlns:p14="http://schemas.microsoft.com/office/powerpoint/2010/main" val="3890906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based on assumptions and result in error </a:t>
            </a:r>
          </a:p>
          <a:p>
            <a:pPr lvl="1"/>
            <a:r>
              <a:rPr lang="en-US" dirty="0"/>
              <a:t>The goal is to minimize error and explain variance</a:t>
            </a:r>
          </a:p>
          <a:p>
            <a:pPr lvl="1"/>
            <a:r>
              <a:rPr lang="en-US" dirty="0"/>
              <a:t>Outliers result in skew and higher error variance</a:t>
            </a:r>
          </a:p>
          <a:p>
            <a:pPr lvl="1"/>
            <a:r>
              <a:rPr lang="en-US" dirty="0"/>
              <a:t>Assess and clean your data prior to hypothesis testing</a:t>
            </a:r>
          </a:p>
          <a:p>
            <a:r>
              <a:rPr lang="en-US" dirty="0"/>
              <a:t>Hypothesis testing makes statements about the likelihood that findings are true in the population when measured in a sample</a:t>
            </a:r>
          </a:p>
          <a:p>
            <a:pPr lvl="1"/>
            <a:r>
              <a:rPr lang="en-US" dirty="0"/>
              <a:t>Impacted by </a:t>
            </a:r>
          </a:p>
          <a:p>
            <a:pPr lvl="2"/>
            <a:r>
              <a:rPr lang="en-US" dirty="0"/>
              <a:t>Sample size</a:t>
            </a:r>
          </a:p>
          <a:p>
            <a:pPr lvl="2"/>
            <a:r>
              <a:rPr lang="en-US" dirty="0"/>
              <a:t>Effect size</a:t>
            </a:r>
          </a:p>
          <a:p>
            <a:pPr lvl="2"/>
            <a:r>
              <a:rPr lang="en-US" dirty="0"/>
              <a:t>Variance and outliers</a:t>
            </a:r>
          </a:p>
          <a:p>
            <a:pPr lvl="2"/>
            <a:r>
              <a:rPr lang="en-US" dirty="0"/>
              <a:t>Number of statistical tests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ABB8D-B5B5-8848-8606-572603885080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239284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Modeling brain and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1:</a:t>
            </a:r>
          </a:p>
          <a:p>
            <a:r>
              <a:rPr lang="en-US" dirty="0">
                <a:solidFill>
                  <a:schemeClr val="tx1"/>
                </a:solidFill>
              </a:rPr>
              <a:t>We want to determine whether brain activity in prefrontal cortex functional connectivity predicts covid19-related anxiety symptoms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Independent variable: PFC functional connectivity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Dependent variable: trait anxiety symptoms</a:t>
            </a:r>
          </a:p>
          <a:p>
            <a:r>
              <a:rPr lang="en-US" dirty="0">
                <a:solidFill>
                  <a:schemeClr val="tx1"/>
                </a:solidFill>
              </a:rPr>
              <a:t>Many ways to model the data (linear, quadratic, etc.)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But it’s never a perfect fit with measured responses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There is error (variance) – also known as </a:t>
            </a:r>
            <a:r>
              <a:rPr lang="en-US" i="1" dirty="0">
                <a:solidFill>
                  <a:schemeClr val="accent1"/>
                </a:solidFill>
              </a:rPr>
              <a:t>residuals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More on this next session</a:t>
            </a:r>
          </a:p>
          <a:p>
            <a:r>
              <a:rPr lang="en-US" dirty="0">
                <a:solidFill>
                  <a:schemeClr val="tx1"/>
                </a:solidFill>
              </a:rPr>
              <a:t>There are things that we haven’t modeled</a:t>
            </a:r>
          </a:p>
          <a:p>
            <a:r>
              <a:rPr lang="en-US" dirty="0">
                <a:solidFill>
                  <a:schemeClr val="tx1"/>
                </a:solidFill>
              </a:rPr>
              <a:t>If we haven’t modeled it, it contributes to the error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B04895-2FD9-8E40-9608-EAB41FE9D563}"/>
              </a:ext>
            </a:extLst>
          </p:cNvPr>
          <p:cNvGrpSpPr/>
          <p:nvPr/>
        </p:nvGrpSpPr>
        <p:grpSpPr>
          <a:xfrm>
            <a:off x="10365792" y="2261503"/>
            <a:ext cx="1504871" cy="1294296"/>
            <a:chOff x="10365792" y="2261503"/>
            <a:chExt cx="1504871" cy="1294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C24175-DF74-8F42-B331-2260D7BA7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041"/>
            <a:stretch/>
          </p:blipFill>
          <p:spPr>
            <a:xfrm>
              <a:off x="10440696" y="2293207"/>
              <a:ext cx="1429967" cy="12625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DE96E8-9E0F-6A43-A3C4-A2AC8CA7F519}"/>
                </a:ext>
              </a:extLst>
            </p:cNvPr>
            <p:cNvSpPr txBox="1"/>
            <p:nvPr/>
          </p:nvSpPr>
          <p:spPr>
            <a:xfrm>
              <a:off x="10365792" y="226150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PFC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00AC90-8BC4-D04D-AB83-5BD2DB57E74C}"/>
              </a:ext>
            </a:extLst>
          </p:cNvPr>
          <p:cNvGrpSpPr/>
          <p:nvPr/>
        </p:nvGrpSpPr>
        <p:grpSpPr>
          <a:xfrm>
            <a:off x="8203925" y="3587503"/>
            <a:ext cx="3516164" cy="2744072"/>
            <a:chOff x="8203925" y="3587503"/>
            <a:chExt cx="3516164" cy="27440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AB872C-EABE-694A-AE55-D26F4520B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35" b="4854"/>
            <a:stretch/>
          </p:blipFill>
          <p:spPr>
            <a:xfrm>
              <a:off x="8511702" y="3587503"/>
              <a:ext cx="3208387" cy="25124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30353-525A-9244-B8AC-9BC62A5D896E}"/>
                </a:ext>
              </a:extLst>
            </p:cNvPr>
            <p:cNvSpPr txBox="1"/>
            <p:nvPr/>
          </p:nvSpPr>
          <p:spPr>
            <a:xfrm rot="16200000">
              <a:off x="7279634" y="4637025"/>
              <a:ext cx="2156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PFC functional connectivity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1D3C37-49DF-1542-9052-C506F07B1753}"/>
                </a:ext>
              </a:extLst>
            </p:cNvPr>
            <p:cNvSpPr txBox="1"/>
            <p:nvPr/>
          </p:nvSpPr>
          <p:spPr>
            <a:xfrm>
              <a:off x="9815770" y="6023798"/>
              <a:ext cx="1080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Trait anxiety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CE6CD7-471A-464A-9769-B718A17746AA}"/>
              </a:ext>
            </a:extLst>
          </p:cNvPr>
          <p:cNvGrpSpPr/>
          <p:nvPr/>
        </p:nvGrpSpPr>
        <p:grpSpPr>
          <a:xfrm>
            <a:off x="9134273" y="4008445"/>
            <a:ext cx="1917424" cy="1526593"/>
            <a:chOff x="9134273" y="4008445"/>
            <a:chExt cx="1917424" cy="15265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99C42F0-77AE-8248-9B8A-C58308B4AF76}"/>
                </a:ext>
              </a:extLst>
            </p:cNvPr>
            <p:cNvCxnSpPr/>
            <p:nvPr/>
          </p:nvCxnSpPr>
          <p:spPr>
            <a:xfrm flipV="1">
              <a:off x="9134273" y="5165387"/>
              <a:ext cx="0" cy="214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CD14DA-24B2-164D-9969-77D777FFB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7336" y="4679004"/>
              <a:ext cx="0" cy="297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DAF726-0838-E744-9208-AE7219B77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5308" y="4381338"/>
              <a:ext cx="0" cy="297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6047B89-057C-5849-9FED-9AB535C4A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899" y="4008445"/>
              <a:ext cx="0" cy="521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B17E41-84D9-FD4B-AB4A-E3F0277CE514}"/>
                </a:ext>
              </a:extLst>
            </p:cNvPr>
            <p:cNvCxnSpPr>
              <a:cxnSpLocks/>
            </p:cNvCxnSpPr>
            <p:nvPr/>
          </p:nvCxnSpPr>
          <p:spPr>
            <a:xfrm>
              <a:off x="9626056" y="5155659"/>
              <a:ext cx="0" cy="379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59B1FC-D9DB-CF40-84D3-1117F077F7F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852" y="4707863"/>
              <a:ext cx="0" cy="379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EA50FD3-C559-8E44-B9CD-D82E72C4436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5826" y="4649495"/>
              <a:ext cx="0" cy="297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BB7498-10ED-4844-B20C-587C84E6C473}"/>
                </a:ext>
              </a:extLst>
            </p:cNvPr>
            <p:cNvCxnSpPr>
              <a:cxnSpLocks/>
            </p:cNvCxnSpPr>
            <p:nvPr/>
          </p:nvCxnSpPr>
          <p:spPr>
            <a:xfrm>
              <a:off x="11051697" y="4493854"/>
              <a:ext cx="0" cy="297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ACE0-55A2-B648-8DBF-AA7E4CF54821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1005772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Correlation</a:t>
            </a:r>
          </a:p>
          <a:p>
            <a:pPr lvl="1"/>
            <a:r>
              <a:rPr lang="en-US" dirty="0"/>
              <a:t>cross correlation and dot products</a:t>
            </a:r>
          </a:p>
          <a:p>
            <a:pPr lvl="1"/>
            <a:r>
              <a:rPr lang="en-US" dirty="0"/>
              <a:t>multivariate outliers</a:t>
            </a:r>
          </a:p>
          <a:p>
            <a:pPr lvl="1"/>
            <a:r>
              <a:rPr lang="en-US" dirty="0" err="1"/>
              <a:t>colinearity</a:t>
            </a:r>
            <a:endParaRPr lang="en-US" dirty="0"/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Multiple linear and logistic</a:t>
            </a:r>
          </a:p>
          <a:p>
            <a:pPr lvl="1"/>
            <a:r>
              <a:rPr lang="en-US" dirty="0"/>
              <a:t>Nuisance variables, covariates, shared variance, and residuals</a:t>
            </a:r>
          </a:p>
          <a:p>
            <a:pPr lvl="1"/>
            <a:r>
              <a:rPr lang="en-US" dirty="0"/>
              <a:t>Effect coding, interactions, and nonlinear terms</a:t>
            </a:r>
          </a:p>
          <a:p>
            <a:pPr lvl="1"/>
            <a:r>
              <a:rPr lang="en-US" dirty="0"/>
              <a:t>ANOVA/ANCOVA and sample/cell size</a:t>
            </a:r>
          </a:p>
          <a:p>
            <a:r>
              <a:rPr lang="en-US" dirty="0"/>
              <a:t>Interpreting model fit</a:t>
            </a:r>
          </a:p>
          <a:p>
            <a:pPr lvl="1"/>
            <a:r>
              <a:rPr lang="en-US" dirty="0"/>
              <a:t>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Unequal variance and </a:t>
            </a:r>
            <a:r>
              <a:rPr lang="en-US" dirty="0" err="1"/>
              <a:t>sphericity</a:t>
            </a:r>
            <a:endParaRPr lang="en-US" dirty="0"/>
          </a:p>
          <a:p>
            <a:r>
              <a:rPr lang="en-US" dirty="0"/>
              <a:t>General Linear Model - applications in neuroimaging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0490-B9A9-794A-BE55-D4FC3C0DACEF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58309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Modeling hemodynamics</a:t>
            </a:r>
          </a:p>
        </p:txBody>
      </p:sp>
      <p:pic>
        <p:nvPicPr>
          <p:cNvPr id="3074" name="Picture 2" descr="Image result for hemodynamic response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04" y="2709830"/>
            <a:ext cx="4184822" cy="25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emodynamic response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42" y="2357100"/>
            <a:ext cx="2439223" cy="36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</a:t>
            </a:r>
          </a:p>
          <a:p>
            <a:r>
              <a:rPr lang="en-US" dirty="0"/>
              <a:t>Canonical HRF – predefined by investigator during analysis</a:t>
            </a:r>
          </a:p>
          <a:p>
            <a:pPr lvl="1"/>
            <a:r>
              <a:rPr lang="en-US" dirty="0"/>
              <a:t>Simple gamma variate response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derivatives</a:t>
            </a:r>
          </a:p>
          <a:p>
            <a:pPr lvl="1"/>
            <a:r>
              <a:rPr lang="en-US" dirty="0"/>
              <a:t>Double gamma (undershoot)</a:t>
            </a:r>
          </a:p>
          <a:p>
            <a:pPr lvl="1"/>
            <a:r>
              <a:rPr lang="en-US" dirty="0"/>
              <a:t>Fourier basis sets</a:t>
            </a:r>
          </a:p>
          <a:p>
            <a:r>
              <a:rPr lang="en-US" dirty="0"/>
              <a:t>Model free </a:t>
            </a:r>
          </a:p>
          <a:p>
            <a:pPr lvl="1"/>
            <a:r>
              <a:rPr lang="en-US" dirty="0"/>
              <a:t>finite impulse response (FIR) function</a:t>
            </a:r>
          </a:p>
          <a:p>
            <a:pPr lvl="1"/>
            <a:r>
              <a:rPr lang="en-US" dirty="0"/>
              <a:t>major hit to degrees of freedom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76A97-140C-3840-91B0-E327BC66B81B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363775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Modeling hemodynamics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</a:t>
            </a:r>
          </a:p>
          <a:p>
            <a:r>
              <a:rPr lang="en-US" dirty="0"/>
              <a:t>Canonical HRF – predefined by investigator during analysis</a:t>
            </a:r>
          </a:p>
          <a:p>
            <a:pPr lvl="1"/>
            <a:r>
              <a:rPr lang="en-US" dirty="0"/>
              <a:t>Simple gamma variate response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derivatives</a:t>
            </a:r>
          </a:p>
          <a:p>
            <a:pPr lvl="1"/>
            <a:r>
              <a:rPr lang="en-US" dirty="0"/>
              <a:t>Double gamma (undershoot)</a:t>
            </a:r>
          </a:p>
          <a:p>
            <a:pPr lvl="1"/>
            <a:r>
              <a:rPr lang="en-US" dirty="0"/>
              <a:t>Fourier basis sets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Image result for convolution b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345" y="3735493"/>
            <a:ext cx="80962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AFCD9-669B-CD45-916E-C8EA67F685C7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182601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Modeling hemodynamics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007" y="2118072"/>
            <a:ext cx="4235673" cy="3478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3785" y="1979572"/>
            <a:ext cx="4019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differences in group average hemodynamic 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5903" y="5758249"/>
            <a:ext cx="2526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Huttel</a:t>
            </a:r>
            <a:r>
              <a:rPr lang="en-US" sz="1100" dirty="0"/>
              <a:t> and McCarthy (2001) </a:t>
            </a:r>
            <a:r>
              <a:rPr lang="en-US" sz="1100" i="1" dirty="0" err="1"/>
              <a:t>NeuroImage</a:t>
            </a:r>
            <a:endParaRPr lang="en-US" sz="11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761261" y="5758249"/>
            <a:ext cx="3193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Handwerker</a:t>
            </a:r>
            <a:r>
              <a:rPr lang="en-US" sz="1100" dirty="0"/>
              <a:t>, </a:t>
            </a:r>
            <a:r>
              <a:rPr lang="en-US" sz="1100" dirty="0" err="1"/>
              <a:t>Ollnger</a:t>
            </a:r>
            <a:r>
              <a:rPr lang="en-US" sz="1100" dirty="0"/>
              <a:t>, </a:t>
            </a:r>
            <a:r>
              <a:rPr lang="en-US" sz="1100" dirty="0" err="1"/>
              <a:t>D’Esposito</a:t>
            </a:r>
            <a:r>
              <a:rPr lang="en-US" sz="1100" dirty="0"/>
              <a:t> (2004) </a:t>
            </a:r>
            <a:r>
              <a:rPr lang="en-US" sz="1100" i="1" dirty="0" err="1"/>
              <a:t>NeuroImage</a:t>
            </a:r>
            <a:endParaRPr lang="en-US" sz="11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6" y="2865612"/>
            <a:ext cx="5562600" cy="28384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564BEE-2CD3-A849-AA46-769FC7C3F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Example 2:</a:t>
            </a:r>
          </a:p>
          <a:p>
            <a:r>
              <a:rPr lang="en-US" dirty="0"/>
              <a:t>Models don’t fit all subjects or all brain regions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6DA3C-BDC0-E441-ACFD-2CC9D85B3CCA}"/>
              </a:ext>
            </a:extLst>
          </p:cNvPr>
          <p:cNvSpPr txBox="1"/>
          <p:nvPr/>
        </p:nvSpPr>
        <p:spPr>
          <a:xfrm>
            <a:off x="11739632" y="960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106757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1a. Outliers and skew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Univariate (and multivariate) outliers impact</a:t>
            </a:r>
          </a:p>
          <a:p>
            <a:pPr lvl="1"/>
            <a:r>
              <a:rPr lang="en-US" dirty="0"/>
              <a:t>sample standard deviation</a:t>
            </a:r>
          </a:p>
          <a:p>
            <a:pPr lvl="1"/>
            <a:r>
              <a:rPr lang="en-US" dirty="0"/>
              <a:t>sample mean</a:t>
            </a:r>
          </a:p>
          <a:p>
            <a:pPr lvl="1"/>
            <a:r>
              <a:rPr lang="en-US" dirty="0"/>
              <a:t>May reduce statistical power if normality is assumed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Matlab</a:t>
            </a:r>
            <a:r>
              <a:rPr lang="en-US" dirty="0">
                <a:solidFill>
                  <a:schemeClr val="accent1"/>
                </a:solidFill>
              </a:rPr>
              <a:t> example: using z-scores to determine univariate outliers that are &gt;3 SD from the mean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How should we best address outliers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Transform?   Truncate?   Exclude?</a:t>
            </a:r>
          </a:p>
        </p:txBody>
      </p:sp>
      <p:pic>
        <p:nvPicPr>
          <p:cNvPr id="2050" name="Picture 2" descr="Image result for univariate out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95" y="4197306"/>
            <a:ext cx="1488210" cy="178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c/cc/Relationship_between_mean_and_median_under_different_skewness.png">
            <a:extLst>
              <a:ext uri="{FF2B5EF4-FFF2-40B4-BE49-F238E27FC236}">
                <a16:creationId xmlns:a16="http://schemas.microsoft.com/office/drawing/2014/main" id="{9C01F8C3-EA90-A84D-B794-7BB09D07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3940066"/>
            <a:ext cx="6094521" cy="22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C6E0C-10F8-AD4D-8444-C3B843A47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3" t="2810" r="8438" b="3364"/>
          <a:stretch/>
        </p:blipFill>
        <p:spPr>
          <a:xfrm>
            <a:off x="924560" y="4092648"/>
            <a:ext cx="2773680" cy="214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54777-43ED-E04F-A2C1-99E91CB96130}"/>
                  </a:ext>
                </a:extLst>
              </p:cNvPr>
              <p:cNvSpPr txBox="1"/>
              <p:nvPr/>
            </p:nvSpPr>
            <p:spPr>
              <a:xfrm>
                <a:off x="8905671" y="2311133"/>
                <a:ext cx="1373773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54777-43ED-E04F-A2C1-99E91CB9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671" y="2311133"/>
                <a:ext cx="1373773" cy="527580"/>
              </a:xfrm>
              <a:prstGeom prst="rect">
                <a:avLst/>
              </a:prstGeom>
              <a:blipFill>
                <a:blip r:embed="rId5"/>
                <a:stretch>
                  <a:fillRect l="-917" t="-6977" r="-642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C150DC-E32B-FA43-AB14-AF6208468E0F}"/>
              </a:ext>
            </a:extLst>
          </p:cNvPr>
          <p:cNvSpPr txBox="1"/>
          <p:nvPr/>
        </p:nvSpPr>
        <p:spPr>
          <a:xfrm>
            <a:off x="11739632" y="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MW</a:t>
            </a:r>
          </a:p>
        </p:txBody>
      </p:sp>
    </p:spTree>
    <p:extLst>
      <p:ext uri="{BB962C8B-B14F-4D97-AF65-F5344CB8AC3E}">
        <p14:creationId xmlns:p14="http://schemas.microsoft.com/office/powerpoint/2010/main" val="40426382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23104</TotalTime>
  <Words>3005</Words>
  <Application>Microsoft Macintosh PowerPoint</Application>
  <PresentationFormat>Widescreen</PresentationFormat>
  <Paragraphs>666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Calibri Light</vt:lpstr>
      <vt:lpstr>Cambria Math</vt:lpstr>
      <vt:lpstr>Retrospect</vt:lpstr>
      <vt:lpstr>Session 2: Statistical Prerequisites to Machine Learning</vt:lpstr>
      <vt:lpstr>outline</vt:lpstr>
      <vt:lpstr>1. Expanding on concepts from session 1</vt:lpstr>
      <vt:lpstr>1a. Fitting Models to Data</vt:lpstr>
      <vt:lpstr>1a. Modeling brain and behavior</vt:lpstr>
      <vt:lpstr>1a. Modeling hemodynamics</vt:lpstr>
      <vt:lpstr>1a. Modeling hemodynamics</vt:lpstr>
      <vt:lpstr>1a. Modeling hemodynamics</vt:lpstr>
      <vt:lpstr>1a. Outliers and skew</vt:lpstr>
      <vt:lpstr>Outlier Detection via z-Scoring</vt:lpstr>
      <vt:lpstr>1a. Outliers in neuroimaging</vt:lpstr>
      <vt:lpstr>1b. Population vs Sample Statistics</vt:lpstr>
      <vt:lpstr>Sampling Example from Seeing Theory</vt:lpstr>
      <vt:lpstr>Sampling Example from Seeing Theory</vt:lpstr>
      <vt:lpstr>Sampling Example from Seeing Theory</vt:lpstr>
      <vt:lpstr>1b. Population vs Sample Statistics</vt:lpstr>
      <vt:lpstr>2.0 Hypothesis testing</vt:lpstr>
      <vt:lpstr>Hypothesis Testing</vt:lpstr>
      <vt:lpstr>Hypothesis testing example</vt:lpstr>
      <vt:lpstr>One sample t-test</vt:lpstr>
      <vt:lpstr>One-Sample t Test Example: Average Heart Rate of 36 People</vt:lpstr>
      <vt:lpstr>Assumptions and Parametric vs. Non-Parametric Tests</vt:lpstr>
      <vt:lpstr>How do you know whether your data are normally distributed?</vt:lpstr>
      <vt:lpstr>Cumulative Distribution Function (CDF): Alternative way to represent shape</vt:lpstr>
      <vt:lpstr>Cumulative Distribution Function (CDF): Alternative way to represent shape</vt:lpstr>
      <vt:lpstr>1-Sample Kolmogorov-Smirnov Test Example</vt:lpstr>
      <vt:lpstr>Other types of hypothesis testing</vt:lpstr>
      <vt:lpstr>2-Sample t-Test with Unequal Sample Variances (vartest2, Welch’s t)</vt:lpstr>
      <vt:lpstr>Other types of hypothesis testing contd.</vt:lpstr>
      <vt:lpstr>2-Sample KS Test on Same Dataset</vt:lpstr>
      <vt:lpstr>3.0 Interpreting hypothesis tests</vt:lpstr>
      <vt:lpstr>Interpreting Hypothesis tests</vt:lpstr>
      <vt:lpstr>Interpreting Hypothesis tests</vt:lpstr>
      <vt:lpstr>Interpreting Hypothesis tests</vt:lpstr>
      <vt:lpstr>Effect Size ≠ Statistical Significance</vt:lpstr>
      <vt:lpstr>Interpreting Hypothesis tests</vt:lpstr>
      <vt:lpstr>Permutation Test Example: Difference in Means (Conceptual Illustration)</vt:lpstr>
      <vt:lpstr>MATLAB Permutation Test Example: Difference in Means</vt:lpstr>
      <vt:lpstr>4.0 Type I and II errors</vt:lpstr>
      <vt:lpstr>Type I and Type II errors</vt:lpstr>
      <vt:lpstr>Type I and Type II errors</vt:lpstr>
      <vt:lpstr>Statistical power</vt:lpstr>
      <vt:lpstr>What if you run more than one test</vt:lpstr>
      <vt:lpstr>Multiple Comparisons Correction</vt:lpstr>
      <vt:lpstr>Bonferroni</vt:lpstr>
      <vt:lpstr>Holms-Bonferroni</vt:lpstr>
      <vt:lpstr>Benjamini-Hochberg FDR</vt:lpstr>
      <vt:lpstr>Cluster Correction for control of MCC</vt:lpstr>
      <vt:lpstr>Summary</vt:lpstr>
      <vt:lpstr>Next time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2: Statistical Perquisites to Machine Learning</dc:title>
  <dc:creator>Muriah</dc:creator>
  <cp:lastModifiedBy>Wheelock, Muriah</cp:lastModifiedBy>
  <cp:revision>150</cp:revision>
  <cp:lastPrinted>2020-03-26T17:37:50Z</cp:lastPrinted>
  <dcterms:created xsi:type="dcterms:W3CDTF">2020-03-04T16:48:01Z</dcterms:created>
  <dcterms:modified xsi:type="dcterms:W3CDTF">2020-03-27T21:46:56Z</dcterms:modified>
</cp:coreProperties>
</file>